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32" r:id="rId2"/>
  </p:sldMasterIdLst>
  <p:notesMasterIdLst>
    <p:notesMasterId r:id="rId29"/>
  </p:notesMasterIdLst>
  <p:sldIdLst>
    <p:sldId id="257" r:id="rId3"/>
    <p:sldId id="293" r:id="rId4"/>
    <p:sldId id="310" r:id="rId5"/>
    <p:sldId id="278" r:id="rId6"/>
    <p:sldId id="284" r:id="rId7"/>
    <p:sldId id="294" r:id="rId8"/>
    <p:sldId id="279" r:id="rId9"/>
    <p:sldId id="311" r:id="rId10"/>
    <p:sldId id="312" r:id="rId11"/>
    <p:sldId id="313" r:id="rId12"/>
    <p:sldId id="314" r:id="rId13"/>
    <p:sldId id="303" r:id="rId14"/>
    <p:sldId id="295" r:id="rId15"/>
    <p:sldId id="296" r:id="rId16"/>
    <p:sldId id="297" r:id="rId17"/>
    <p:sldId id="298" r:id="rId18"/>
    <p:sldId id="299" r:id="rId19"/>
    <p:sldId id="300" r:id="rId20"/>
    <p:sldId id="301" r:id="rId21"/>
    <p:sldId id="302" r:id="rId22"/>
    <p:sldId id="309" r:id="rId23"/>
    <p:sldId id="305" r:id="rId24"/>
    <p:sldId id="306" r:id="rId25"/>
    <p:sldId id="307" r:id="rId26"/>
    <p:sldId id="308" r:id="rId27"/>
    <p:sldId id="304"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8BC770-D7AF-44CB-89D4-FC70D955A6D5}" type="datetimeFigureOut">
              <a:rPr lang="tr-TR" smtClean="0"/>
              <a:t>02.01.2020</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99B377-F18E-48E5-AD89-660479114177}" type="slidenum">
              <a:rPr lang="tr-TR" smtClean="0"/>
              <a:t>‹#›</a:t>
            </a:fld>
            <a:endParaRPr lang="tr-TR"/>
          </a:p>
        </p:txBody>
      </p:sp>
    </p:spTree>
    <p:extLst>
      <p:ext uri="{BB962C8B-B14F-4D97-AF65-F5344CB8AC3E}">
        <p14:creationId xmlns:p14="http://schemas.microsoft.com/office/powerpoint/2010/main" val="2440830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1"/>
      </p:bgRef>
    </p:bg>
    <p:spTree>
      <p:nvGrpSpPr>
        <p:cNvPr id="1" name=""/>
        <p:cNvGrpSpPr/>
        <p:nvPr/>
      </p:nvGrpSpPr>
      <p:grpSpPr>
        <a:xfrm>
          <a:off x="0" y="0"/>
          <a:ext cx="0" cy="0"/>
          <a:chOff x="0" y="0"/>
          <a:chExt cx="0" cy="0"/>
        </a:xfrm>
      </p:grpSpPr>
      <p:sp>
        <p:nvSpPr>
          <p:cNvPr id="8" name="Dikdörtgen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Düz Bağlayıcı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Başlık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tr-TR" smtClean="0"/>
              <a:t>Asıl başlık stili için tıklatın</a:t>
            </a:r>
            <a:endParaRPr kumimoji="0" lang="en-US"/>
          </a:p>
        </p:txBody>
      </p:sp>
      <p:sp>
        <p:nvSpPr>
          <p:cNvPr id="25" name="Alt Başlık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31" name="Veri Yer Tutucusu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734AF70B-B820-4C4E-AF9C-0BE1B9BEAD34}" type="datetimeFigureOut">
              <a:rPr lang="tr-TR" smtClean="0"/>
              <a:t>02.01.2020</a:t>
            </a:fld>
            <a:endParaRPr lang="tr-TR"/>
          </a:p>
        </p:txBody>
      </p:sp>
      <p:sp>
        <p:nvSpPr>
          <p:cNvPr id="18" name="Altbilgi Yer Tutucusu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tr-TR"/>
          </a:p>
        </p:txBody>
      </p:sp>
      <p:sp>
        <p:nvSpPr>
          <p:cNvPr id="29" name="Slayt Numarası Yer Tutucusu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650C13A-9030-4C27-A257-D0E1A528948E}"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734AF70B-B820-4C4E-AF9C-0BE1B9BEAD34}" type="datetimeFigureOut">
              <a:rPr lang="tr-TR" smtClean="0"/>
              <a:t>02.01.2020</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9650C13A-9030-4C27-A257-D0E1A528948E}"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53200" y="274955"/>
            <a:ext cx="1524000" cy="5851525"/>
          </a:xfrm>
        </p:spPr>
        <p:txBody>
          <a:bodyPr vert="eaVert" ancho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42"/>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a:xfrm>
            <a:off x="4242816" y="6557946"/>
            <a:ext cx="2002464" cy="226902"/>
          </a:xfrm>
        </p:spPr>
        <p:txBody>
          <a:bodyPr/>
          <a:lstStyle>
            <a:extLst/>
          </a:lstStyle>
          <a:p>
            <a:fld id="{734AF70B-B820-4C4E-AF9C-0BE1B9BEAD34}" type="datetimeFigureOut">
              <a:rPr lang="tr-TR" smtClean="0"/>
              <a:t>02.01.2020</a:t>
            </a:fld>
            <a:endParaRPr lang="tr-TR"/>
          </a:p>
        </p:txBody>
      </p:sp>
      <p:sp>
        <p:nvSpPr>
          <p:cNvPr id="5" name="Altbilgi Yer Tutucusu 4"/>
          <p:cNvSpPr>
            <a:spLocks noGrp="1"/>
          </p:cNvSpPr>
          <p:nvPr>
            <p:ph type="ftr" sz="quarter" idx="11"/>
          </p:nvPr>
        </p:nvSpPr>
        <p:spPr>
          <a:xfrm>
            <a:off x="457200" y="6556248"/>
            <a:ext cx="3657600" cy="228600"/>
          </a:xfrm>
        </p:spPr>
        <p:txBody>
          <a:bodyPr/>
          <a:lstStyle>
            <a:extLst/>
          </a:lstStyle>
          <a:p>
            <a:endParaRPr lang="tr-TR"/>
          </a:p>
        </p:txBody>
      </p:sp>
      <p:sp>
        <p:nvSpPr>
          <p:cNvPr id="6" name="Slayt Numarası Yer Tutucusu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650C13A-9030-4C27-A257-D0E1A528948E}"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solidFill>
                  <a:srgbClr val="575F6D"/>
                </a:solidFill>
              </a:rPr>
              <a:pPr/>
              <a:t>02.01.2020</a:t>
            </a:fld>
            <a:endParaRPr lang="tr-TR">
              <a:solidFill>
                <a:srgbClr val="575F6D"/>
              </a:solidFill>
            </a:endParaRP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solidFill>
                <a:srgbClr val="575F6D"/>
              </a:solidFill>
            </a:endParaRP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28 Slayt Numarası Yer Tutucusu"/>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4967712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9F75050-0E15-4C5B-92B0-66D068882F1F}" type="datetimeFigureOut">
              <a:rPr lang="tr-TR" smtClean="0">
                <a:solidFill>
                  <a:srgbClr val="575F6D"/>
                </a:solidFill>
              </a:rPr>
              <a:pPr/>
              <a:t>02.01.2020</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665288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solidFill>
                  <a:srgbClr val="575F6D"/>
                </a:solidFill>
              </a:rPr>
              <a:pPr/>
              <a:t>02.01.2020</a:t>
            </a:fld>
            <a:endParaRPr lang="tr-TR">
              <a:solidFill>
                <a:srgbClr val="575F6D"/>
              </a:solidFill>
            </a:endParaRP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solidFill>
                <a:srgbClr val="575F6D"/>
              </a:solidFill>
            </a:endParaRP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6" name="5 Slayt Numarası Yer Tutucusu"/>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4649403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solidFill>
                  <a:srgbClr val="575F6D"/>
                </a:solidFill>
              </a:rPr>
              <a:pPr/>
              <a:t>02.01.2020</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28350057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solidFill>
                  <a:srgbClr val="575F6D"/>
                </a:solidFill>
              </a:rPr>
              <a:pPr/>
              <a:t>02.01.2020</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3346069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solidFill>
                  <a:srgbClr val="575F6D"/>
                </a:solidFill>
              </a:rPr>
              <a:pPr/>
              <a:t>02.01.2020</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8017113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solidFill>
                  <a:srgbClr val="575F6D"/>
                </a:solidFill>
              </a:rPr>
              <a:pPr/>
              <a:t>02.01.2020</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5989545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1 Başlık"/>
          <p:cNvSpPr>
            <a:spLocks noGrp="1"/>
          </p:cNvSpPr>
          <p:nvPr>
            <p:ph type="title"/>
          </p:nvPr>
        </p:nvSpPr>
        <p:spPr>
          <a:xfrm rot="5400000">
            <a:off x="3371851"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solidFill>
                  <a:srgbClr val="575F6D"/>
                </a:solidFill>
              </a:rPr>
              <a:pPr/>
              <a:t>02.01.2020</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312658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734AF70B-B820-4C4E-AF9C-0BE1B9BEAD34}" type="datetimeFigureOut">
              <a:rPr lang="tr-TR" smtClean="0"/>
              <a:t>02.01.2020</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9650C13A-9030-4C27-A257-D0E1A528948E}" type="slidenum">
              <a:rPr lang="tr-TR" smtClean="0"/>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9"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16 Veri Yer Tutucusu"/>
          <p:cNvSpPr>
            <a:spLocks noGrp="1"/>
          </p:cNvSpPr>
          <p:nvPr>
            <p:ph type="dt" sz="half" idx="10"/>
          </p:nvPr>
        </p:nvSpPr>
        <p:spPr/>
        <p:txBody>
          <a:bodyPr rtlCol="0"/>
          <a:lstStyle/>
          <a:p>
            <a:fld id="{D9F75050-0E15-4C5B-92B0-66D068882F1F}" type="datetimeFigureOut">
              <a:rPr lang="tr-TR" smtClean="0">
                <a:solidFill>
                  <a:srgbClr val="575F6D"/>
                </a:solidFill>
              </a:rPr>
              <a:pPr/>
              <a:t>02.01.2020</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3204185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solidFill>
                  <a:srgbClr val="575F6D"/>
                </a:solidFill>
              </a:rPr>
              <a:pPr/>
              <a:t>02.01.2020</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7531927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0"/>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9"/>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solidFill>
                  <a:srgbClr val="575F6D"/>
                </a:solidFill>
              </a:rPr>
              <a:pPr/>
              <a:t>02.01.2020</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862573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34AF70B-B820-4C4E-AF9C-0BE1B9BEAD34}" type="datetimeFigureOut">
              <a:rPr lang="tr-TR" smtClean="0"/>
              <a:t>02.01.2020</a:t>
            </a:fld>
            <a:endParaRPr lang="tr-TR"/>
          </a:p>
        </p:txBody>
      </p:sp>
      <p:sp>
        <p:nvSpPr>
          <p:cNvPr id="5" name="Altbilgi Yer Tutucusu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tr-TR"/>
          </a:p>
        </p:txBody>
      </p:sp>
      <p:sp>
        <p:nvSpPr>
          <p:cNvPr id="6" name="Slayt Numarası Yer Tutucusu 5"/>
          <p:cNvSpPr>
            <a:spLocks noGrp="1"/>
          </p:cNvSpPr>
          <p:nvPr>
            <p:ph type="sldNum" sz="quarter" idx="12"/>
          </p:nvPr>
        </p:nvSpPr>
        <p:spPr>
          <a:xfrm>
            <a:off x="6733952" y="6555112"/>
            <a:ext cx="588336" cy="228600"/>
          </a:xfrm>
        </p:spPr>
        <p:txBody>
          <a:bodyPr/>
          <a:lstStyle>
            <a:extLst/>
          </a:lstStyle>
          <a:p>
            <a:fld id="{9650C13A-9030-4C27-A257-D0E1A528948E}"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734AF70B-B820-4C4E-AF9C-0BE1B9BEAD34}" type="datetimeFigureOut">
              <a:rPr lang="tr-TR" smtClean="0"/>
              <a:t>02.01.2020</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9650C13A-9030-4C27-A257-D0E1A528948E}"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20040"/>
            <a:ext cx="7242048" cy="1143000"/>
          </a:xfrm>
        </p:spPr>
        <p:txBody>
          <a:bodyPr anchor="b"/>
          <a:lstStyle>
            <a:lvl1pPr>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734AF70B-B820-4C4E-AF9C-0BE1B9BEAD34}" type="datetimeFigureOut">
              <a:rPr lang="tr-TR" smtClean="0"/>
              <a:t>02.01.2020</a:t>
            </a:fld>
            <a:endParaRPr lang="tr-TR"/>
          </a:p>
        </p:txBody>
      </p:sp>
      <p:sp>
        <p:nvSpPr>
          <p:cNvPr id="8" name="Altbilgi Yer Tutucusu 7"/>
          <p:cNvSpPr>
            <a:spLocks noGrp="1"/>
          </p:cNvSpPr>
          <p:nvPr>
            <p:ph type="ftr" sz="quarter" idx="11"/>
          </p:nvPr>
        </p:nvSpPr>
        <p:spPr/>
        <p:txBody>
          <a:bodyPr/>
          <a:lstStyle>
            <a:extLst/>
          </a:lstStyle>
          <a:p>
            <a:endParaRPr lang="tr-TR"/>
          </a:p>
        </p:txBody>
      </p:sp>
      <p:sp>
        <p:nvSpPr>
          <p:cNvPr id="9" name="Slayt Numarası Yer Tutucusu 8"/>
          <p:cNvSpPr>
            <a:spLocks noGrp="1"/>
          </p:cNvSpPr>
          <p:nvPr>
            <p:ph type="sldNum" sz="quarter" idx="12"/>
          </p:nvPr>
        </p:nvSpPr>
        <p:spPr/>
        <p:txBody>
          <a:bodyPr/>
          <a:lstStyle>
            <a:extLst/>
          </a:lstStyle>
          <a:p>
            <a:fld id="{9650C13A-9030-4C27-A257-D0E1A528948E}"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734AF70B-B820-4C4E-AF9C-0BE1B9BEAD34}" type="datetimeFigureOut">
              <a:rPr lang="tr-TR" smtClean="0"/>
              <a:t>02.01.2020</a:t>
            </a:fld>
            <a:endParaRPr lang="tr-TR"/>
          </a:p>
        </p:txBody>
      </p:sp>
      <p:sp>
        <p:nvSpPr>
          <p:cNvPr id="4" name="Altbilgi Yer Tutucusu 3"/>
          <p:cNvSpPr>
            <a:spLocks noGrp="1"/>
          </p:cNvSpPr>
          <p:nvPr>
            <p:ph type="ftr" sz="quarter" idx="11"/>
          </p:nvPr>
        </p:nvSpPr>
        <p:spPr/>
        <p:txBody>
          <a:bodyPr/>
          <a:lstStyle>
            <a:extLst/>
          </a:lstStyle>
          <a:p>
            <a:endParaRPr lang="tr-TR"/>
          </a:p>
        </p:txBody>
      </p:sp>
      <p:sp>
        <p:nvSpPr>
          <p:cNvPr id="5" name="Slayt Numarası Yer Tutucusu 4"/>
          <p:cNvSpPr>
            <a:spLocks noGrp="1"/>
          </p:cNvSpPr>
          <p:nvPr>
            <p:ph type="sldNum" sz="quarter" idx="12"/>
          </p:nvPr>
        </p:nvSpPr>
        <p:spPr/>
        <p:txBody>
          <a:bodyPr/>
          <a:lstStyle>
            <a:extLst/>
          </a:lstStyle>
          <a:p>
            <a:fld id="{9650C13A-9030-4C27-A257-D0E1A528948E}"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solidFill>
                  <a:schemeClr val="tx2"/>
                </a:solidFill>
              </a:defRPr>
            </a:lvl1pPr>
            <a:extLst/>
          </a:lstStyle>
          <a:p>
            <a:fld id="{734AF70B-B820-4C4E-AF9C-0BE1B9BEAD34}" type="datetimeFigureOut">
              <a:rPr lang="tr-TR" smtClean="0"/>
              <a:t>02.01.2020</a:t>
            </a:fld>
            <a:endParaRPr lang="tr-TR"/>
          </a:p>
        </p:txBody>
      </p:sp>
      <p:sp>
        <p:nvSpPr>
          <p:cNvPr id="3" name="Altbilgi Yer Tutucusu 2"/>
          <p:cNvSpPr>
            <a:spLocks noGrp="1"/>
          </p:cNvSpPr>
          <p:nvPr>
            <p:ph type="ftr" sz="quarter" idx="11"/>
          </p:nvPr>
        </p:nvSpPr>
        <p:spPr/>
        <p:txBody>
          <a:bodyPr/>
          <a:lstStyle>
            <a:lvl1pPr>
              <a:defRPr>
                <a:solidFill>
                  <a:schemeClr val="tx2"/>
                </a:solidFill>
              </a:defRPr>
            </a:lvl1pPr>
            <a:extLst/>
          </a:lstStyle>
          <a:p>
            <a:endParaRPr lang="tr-TR"/>
          </a:p>
        </p:txBody>
      </p:sp>
      <p:sp>
        <p:nvSpPr>
          <p:cNvPr id="4" name="Slayt Numarası Yer Tutucusu 3"/>
          <p:cNvSpPr>
            <a:spLocks noGrp="1"/>
          </p:cNvSpPr>
          <p:nvPr>
            <p:ph type="sldNum" sz="quarter" idx="12"/>
          </p:nvPr>
        </p:nvSpPr>
        <p:spPr/>
        <p:txBody>
          <a:bodyPr/>
          <a:lstStyle>
            <a:extLst/>
          </a:lstStyle>
          <a:p>
            <a:fld id="{9650C13A-9030-4C27-A257-D0E1A528948E}"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734AF70B-B820-4C4E-AF9C-0BE1B9BEAD34}" type="datetimeFigureOut">
              <a:rPr lang="tr-TR" smtClean="0"/>
              <a:t>02.01.2020</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9650C13A-9030-4C27-A257-D0E1A528948E}"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2"/>
      </p:bgRef>
    </p:bg>
    <p:spTree>
      <p:nvGrpSpPr>
        <p:cNvPr id="1" name=""/>
        <p:cNvGrpSpPr/>
        <p:nvPr/>
      </p:nvGrpSpPr>
      <p:grpSpPr>
        <a:xfrm>
          <a:off x="0" y="0"/>
          <a:ext cx="0" cy="0"/>
          <a:chOff x="0" y="0"/>
          <a:chExt cx="0" cy="0"/>
        </a:xfrm>
      </p:grpSpPr>
      <p:sp>
        <p:nvSpPr>
          <p:cNvPr id="8" name="Dikdörtgen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Dikdörtgen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Başlık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tr-TR" smtClean="0"/>
              <a:t>Asıl başlık stili için tıklatın</a:t>
            </a:r>
            <a:endParaRPr kumimoji="0" lang="en-US" dirty="0"/>
          </a:p>
        </p:txBody>
      </p:sp>
      <p:sp>
        <p:nvSpPr>
          <p:cNvPr id="4" name="Metin Yer Tutucusu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tr-TR" smtClean="0"/>
              <a:t>Asıl metin stillerini düzenlemek için tıklatın</a:t>
            </a:r>
          </a:p>
        </p:txBody>
      </p:sp>
      <p:sp>
        <p:nvSpPr>
          <p:cNvPr id="5" name="Veri Yer Tutucusu 4"/>
          <p:cNvSpPr>
            <a:spLocks noGrp="1"/>
          </p:cNvSpPr>
          <p:nvPr>
            <p:ph type="dt" sz="half" idx="10"/>
          </p:nvPr>
        </p:nvSpPr>
        <p:spPr/>
        <p:txBody>
          <a:bodyPr/>
          <a:lstStyle>
            <a:extLst/>
          </a:lstStyle>
          <a:p>
            <a:fld id="{734AF70B-B820-4C4E-AF9C-0BE1B9BEAD34}" type="datetimeFigureOut">
              <a:rPr lang="tr-TR" smtClean="0"/>
              <a:t>02.01.2020</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9650C13A-9030-4C27-A257-D0E1A528948E}" type="slidenum">
              <a:rPr lang="tr-TR" smtClean="0"/>
              <a:t>‹#›</a:t>
            </a:fld>
            <a:endParaRPr lang="tr-TR"/>
          </a:p>
        </p:txBody>
      </p:sp>
      <p:sp>
        <p:nvSpPr>
          <p:cNvPr id="10" name="Resim Yer Tutucusu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tr-TR" smtClean="0"/>
              <a:t>Resim eklemek için simgeyi tıklatın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Dikdörtgen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Başlık Yer Tutucusu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tr-TR" smtClean="0"/>
              <a:t>Asıl başlık stili için tıklatın</a:t>
            </a:r>
            <a:endParaRPr kumimoji="0" lang="en-US"/>
          </a:p>
        </p:txBody>
      </p:sp>
      <p:sp>
        <p:nvSpPr>
          <p:cNvPr id="31" name="Metin Yer Tutucusu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7" name="Veri Yer Tutucusu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34AF70B-B820-4C4E-AF9C-0BE1B9BEAD34}" type="datetimeFigureOut">
              <a:rPr lang="tr-TR" smtClean="0"/>
              <a:t>02.01.2020</a:t>
            </a:fld>
            <a:endParaRPr lang="tr-TR"/>
          </a:p>
        </p:txBody>
      </p:sp>
      <p:sp>
        <p:nvSpPr>
          <p:cNvPr id="4" name="Altbilgi Yer Tutucusu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tr-TR"/>
          </a:p>
        </p:txBody>
      </p:sp>
      <p:sp>
        <p:nvSpPr>
          <p:cNvPr id="16" name="Slayt Numarası Yer Tutucusu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650C13A-9030-4C27-A257-D0E1A528948E}"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solidFill>
                  <a:srgbClr val="575F6D"/>
                </a:solidFill>
              </a:rPr>
              <a:pPr/>
              <a:t>02.01.2020</a:t>
            </a:fld>
            <a:endParaRPr lang="tr-TR">
              <a:solidFill>
                <a:srgbClr val="575F6D"/>
              </a:solidFill>
            </a:endParaRPr>
          </a:p>
        </p:txBody>
      </p:sp>
      <p:sp>
        <p:nvSpPr>
          <p:cNvPr id="3" name="2 Altbilgi Yer Tutucusu"/>
          <p:cNvSpPr>
            <a:spLocks noGrp="1"/>
          </p:cNvSpPr>
          <p:nvPr>
            <p:ph type="ftr" sz="quarter" idx="3"/>
          </p:nvPr>
        </p:nvSpPr>
        <p:spPr>
          <a:xfrm rot="5400000">
            <a:off x="6990187"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50375080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0" y="1052736"/>
            <a:ext cx="9144000" cy="4524315"/>
          </a:xfrm>
          <a:prstGeom prst="rect">
            <a:avLst/>
          </a:prstGeom>
          <a:noFill/>
          <a:ln>
            <a:noFill/>
          </a:ln>
        </p:spPr>
        <p:txBody>
          <a:bodyPr wrap="square" rtlCol="0">
            <a:spAutoFit/>
          </a:bodyPr>
          <a:lstStyle/>
          <a:p>
            <a:pPr algn="ctr"/>
            <a:r>
              <a:rPr lang="tr-TR" sz="7200" dirty="0" smtClean="0">
                <a:solidFill>
                  <a:schemeClr val="accent1">
                    <a:lumMod val="50000"/>
                  </a:schemeClr>
                </a:solidFill>
                <a:latin typeface="Arial Black" pitchFamily="34" charset="0"/>
              </a:rPr>
              <a:t>KİŞİLERARASI İLİŞKİLERDE ÇATIŞMA ÇÖZME BECERİSİ</a:t>
            </a:r>
            <a:endParaRPr lang="tr-TR" sz="7200" dirty="0">
              <a:solidFill>
                <a:schemeClr val="accent1">
                  <a:lumMod val="50000"/>
                </a:schemeClr>
              </a:solidFill>
              <a:latin typeface="Arial Black" pitchFamily="34" charset="0"/>
            </a:endParaRPr>
          </a:p>
        </p:txBody>
      </p:sp>
    </p:spTree>
    <p:extLst>
      <p:ext uri="{BB962C8B-B14F-4D97-AF65-F5344CB8AC3E}">
        <p14:creationId xmlns:p14="http://schemas.microsoft.com/office/powerpoint/2010/main" val="17239840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dirty="0" smtClean="0">
                <a:solidFill>
                  <a:srgbClr val="7030A0"/>
                </a:solidFill>
              </a:rPr>
              <a:t>YAPICI VE BARIŞÇIL ÇATIŞMA ÇÖZME YOLLARININ YARARLARI</a:t>
            </a:r>
            <a:endParaRPr lang="tr-TR" dirty="0">
              <a:solidFill>
                <a:srgbClr val="7030A0"/>
              </a:solidFill>
            </a:endParaRPr>
          </a:p>
        </p:txBody>
      </p:sp>
      <p:sp>
        <p:nvSpPr>
          <p:cNvPr id="3" name="İçerik Yer Tutucusu 2"/>
          <p:cNvSpPr>
            <a:spLocks noGrp="1"/>
          </p:cNvSpPr>
          <p:nvPr>
            <p:ph idx="1"/>
          </p:nvPr>
        </p:nvSpPr>
        <p:spPr/>
        <p:txBody>
          <a:bodyPr>
            <a:normAutofit fontScale="92500"/>
          </a:bodyPr>
          <a:lstStyle/>
          <a:p>
            <a:pPr marL="0" indent="0">
              <a:buNone/>
            </a:pPr>
            <a:r>
              <a:rPr lang="tr-TR" dirty="0" smtClean="0"/>
              <a:t>Çatışmaların </a:t>
            </a:r>
            <a:r>
              <a:rPr lang="tr-TR" dirty="0"/>
              <a:t>birlikte çözülmesiyle, kişilerin kendilerine olan güveni artar ve ilişkileri güçlenir.</a:t>
            </a:r>
          </a:p>
          <a:p>
            <a:pPr marL="0" indent="0">
              <a:buNone/>
            </a:pPr>
            <a:r>
              <a:rPr lang="tr-TR" dirty="0" smtClean="0"/>
              <a:t>Çatışma </a:t>
            </a:r>
            <a:r>
              <a:rPr lang="tr-TR" dirty="0"/>
              <a:t>çözüm sürecinde elde edilecek iletişim becerileri kişilerin etkin dinleme, anlaşılmak için konuşma ve anlamak için dinleme becerilerine katkıda bulunur.</a:t>
            </a:r>
          </a:p>
          <a:p>
            <a:pPr marL="0" indent="0">
              <a:buNone/>
            </a:pPr>
            <a:r>
              <a:rPr lang="tr-TR" dirty="0" smtClean="0"/>
              <a:t>Çatışmaların </a:t>
            </a:r>
            <a:r>
              <a:rPr lang="tr-TR" dirty="0"/>
              <a:t>çözümü depresyonu engeller. Çatışmaların yapıcı çözümü okul yaşamında kişilerin öfke, kızgınlık, </a:t>
            </a:r>
            <a:r>
              <a:rPr lang="tr-TR" dirty="0" err="1"/>
              <a:t>anksiyete</a:t>
            </a:r>
            <a:r>
              <a:rPr lang="tr-TR" dirty="0"/>
              <a:t>, güvensizlik algısı ve üzüntü gibi insanın içinde tuttuğu zaman davranış bozukluklarına neden olan duygulardan kurtulmasını sağlar.</a:t>
            </a:r>
          </a:p>
          <a:p>
            <a:endParaRPr lang="tr-TR" dirty="0"/>
          </a:p>
        </p:txBody>
      </p:sp>
    </p:spTree>
    <p:extLst>
      <p:ext uri="{BB962C8B-B14F-4D97-AF65-F5344CB8AC3E}">
        <p14:creationId xmlns:p14="http://schemas.microsoft.com/office/powerpoint/2010/main" val="28218474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solidFill>
                  <a:srgbClr val="7030A0"/>
                </a:solidFill>
              </a:rPr>
              <a:t>YAPICI VE BARIŞÇIL ÇATIŞMA ÇÖZME YOLLARININ YARARLARI</a:t>
            </a:r>
          </a:p>
        </p:txBody>
      </p:sp>
      <p:sp>
        <p:nvSpPr>
          <p:cNvPr id="3" name="İçerik Yer Tutucusu 2"/>
          <p:cNvSpPr>
            <a:spLocks noGrp="1"/>
          </p:cNvSpPr>
          <p:nvPr>
            <p:ph idx="1"/>
          </p:nvPr>
        </p:nvSpPr>
        <p:spPr/>
        <p:txBody>
          <a:bodyPr>
            <a:normAutofit fontScale="62500" lnSpcReduction="20000"/>
          </a:bodyPr>
          <a:lstStyle/>
          <a:p>
            <a:pPr marL="0" indent="0">
              <a:buNone/>
            </a:pPr>
            <a:r>
              <a:rPr lang="tr-TR" sz="3500" dirty="0" smtClean="0"/>
              <a:t>Çatışma </a:t>
            </a:r>
            <a:r>
              <a:rPr lang="tr-TR" sz="3500" dirty="0"/>
              <a:t>çözüm süreci kişilerin eleştirel düşünme becerilerini  ve yaratıcı düşünme becerilerini geliştirir.</a:t>
            </a:r>
          </a:p>
          <a:p>
            <a:pPr marL="0" indent="0">
              <a:buNone/>
            </a:pPr>
            <a:r>
              <a:rPr lang="tr-TR" sz="3500" dirty="0" smtClean="0"/>
              <a:t>Yapıcı </a:t>
            </a:r>
            <a:r>
              <a:rPr lang="tr-TR" sz="3500" dirty="0"/>
              <a:t>çatışma çözme becerileri öğrencilerin barışa, empatiye, sosyal adalete, doğruluğa, hoşgörüye, özsaygıya, diğer insanlara saygıya ve farklılıkları </a:t>
            </a:r>
            <a:r>
              <a:rPr lang="tr-TR" sz="3500" dirty="0" err="1"/>
              <a:t>tolere</a:t>
            </a:r>
            <a:r>
              <a:rPr lang="tr-TR" sz="3500" dirty="0"/>
              <a:t> edebilmesine yönelik tutum, inanç ve değer geliştirmelerine katkıda bulunur.</a:t>
            </a:r>
          </a:p>
          <a:p>
            <a:pPr marL="0" indent="0">
              <a:buNone/>
            </a:pPr>
            <a:r>
              <a:rPr lang="tr-TR" sz="3500" dirty="0" smtClean="0"/>
              <a:t>Çatışmaların </a:t>
            </a:r>
            <a:r>
              <a:rPr lang="tr-TR" sz="3500" dirty="0"/>
              <a:t>yapıcı çözümü, kişinin kendisinin dışına çıkarak diğer kişileri onların bakış açısından anlama yani empati becerisini geliştirir.</a:t>
            </a:r>
          </a:p>
          <a:p>
            <a:pPr marL="0" indent="0">
              <a:buNone/>
            </a:pPr>
            <a:r>
              <a:rPr lang="tr-TR" sz="3500" dirty="0" smtClean="0"/>
              <a:t>Eğer </a:t>
            </a:r>
            <a:r>
              <a:rPr lang="tr-TR" sz="3500" dirty="0"/>
              <a:t>yukarıda sayılanlar gerçekleştirilirse, kişiler arası çatışmaya karşı yönetilen yanıtlar öğrenciyi korkulu, savunmacı ve ben merkezli olmaktan çıkarıp kendine güvenen ve diğer kişiye yönelik sevgi, merhamet ve şefkat duyan barış yapıcı bireyler haline dönüştürecektir </a:t>
            </a:r>
          </a:p>
          <a:p>
            <a:endParaRPr lang="tr-TR" dirty="0"/>
          </a:p>
        </p:txBody>
      </p:sp>
    </p:spTree>
    <p:extLst>
      <p:ext uri="{BB962C8B-B14F-4D97-AF65-F5344CB8AC3E}">
        <p14:creationId xmlns:p14="http://schemas.microsoft.com/office/powerpoint/2010/main" val="36250082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900" cap="none" dirty="0">
                <a:ln>
                  <a:noFill/>
                </a:ln>
                <a:solidFill>
                  <a:srgbClr val="B13F9A">
                    <a:lumMod val="50000"/>
                  </a:srgbClr>
                </a:solidFill>
                <a:effectLst>
                  <a:outerShdw blurRad="53975" dist="22860" dir="5400000" algn="tl" rotWithShape="0">
                    <a:srgbClr val="000000">
                      <a:alpha val="55000"/>
                    </a:srgbClr>
                  </a:outerShdw>
                </a:effectLst>
                <a:latin typeface="Verdana"/>
              </a:rPr>
              <a:t>ETKİLİ ÇATIŞMA ÇÖZME BASAMAKLARI</a:t>
            </a:r>
            <a:endParaRPr lang="tr-TR" dirty="0"/>
          </a:p>
        </p:txBody>
      </p:sp>
      <p:sp>
        <p:nvSpPr>
          <p:cNvPr id="3" name="İçerik Yer Tutucusu 2"/>
          <p:cNvSpPr>
            <a:spLocks noGrp="1"/>
          </p:cNvSpPr>
          <p:nvPr>
            <p:ph idx="1"/>
          </p:nvPr>
        </p:nvSpPr>
        <p:spPr>
          <a:xfrm>
            <a:off x="457200" y="1609416"/>
            <a:ext cx="7787208" cy="4846320"/>
          </a:xfrm>
        </p:spPr>
        <p:txBody>
          <a:bodyPr/>
          <a:lstStyle/>
          <a:p>
            <a:pPr marL="265113" lvl="0" indent="-265113" fontAlgn="base">
              <a:spcBef>
                <a:spcPts val="250"/>
              </a:spcBef>
              <a:spcAft>
                <a:spcPct val="0"/>
              </a:spcAft>
              <a:buClr>
                <a:srgbClr val="F07F09"/>
              </a:buClr>
              <a:buNone/>
            </a:pPr>
            <a:r>
              <a:rPr lang="tr-TR" sz="2400" b="1" i="1" dirty="0">
                <a:solidFill>
                  <a:prstClr val="black"/>
                </a:solidFill>
                <a:latin typeface="Comic Sans MS" pitchFamily="66" charset="0"/>
              </a:rPr>
              <a:t>1.Ortak Sorunun Çözümünün </a:t>
            </a:r>
            <a:r>
              <a:rPr lang="tr-TR" sz="2400" b="1" i="1" dirty="0" smtClean="0">
                <a:solidFill>
                  <a:prstClr val="black"/>
                </a:solidFill>
                <a:latin typeface="Comic Sans MS" pitchFamily="66" charset="0"/>
              </a:rPr>
              <a:t>İstenmesi</a:t>
            </a:r>
          </a:p>
          <a:p>
            <a:pPr marL="265113" lvl="0" indent="-265113" fontAlgn="base">
              <a:spcBef>
                <a:spcPts val="250"/>
              </a:spcBef>
              <a:spcAft>
                <a:spcPct val="0"/>
              </a:spcAft>
              <a:buClr>
                <a:srgbClr val="F07F09"/>
              </a:buClr>
              <a:buNone/>
            </a:pPr>
            <a:r>
              <a:rPr lang="tr-TR" sz="2400" b="1" i="1" dirty="0" smtClean="0">
                <a:solidFill>
                  <a:prstClr val="black"/>
                </a:solidFill>
                <a:latin typeface="Comic Sans MS" pitchFamily="66" charset="0"/>
              </a:rPr>
              <a:t>2.İsteklerin </a:t>
            </a:r>
            <a:r>
              <a:rPr lang="tr-TR" sz="2400" b="1" i="1" dirty="0">
                <a:solidFill>
                  <a:prstClr val="black"/>
                </a:solidFill>
                <a:latin typeface="Comic Sans MS" pitchFamily="66" charset="0"/>
              </a:rPr>
              <a:t>ve nedenlerin </a:t>
            </a:r>
            <a:r>
              <a:rPr lang="tr-TR" sz="2400" b="1" i="1" dirty="0" smtClean="0">
                <a:solidFill>
                  <a:prstClr val="black"/>
                </a:solidFill>
                <a:latin typeface="Comic Sans MS" pitchFamily="66" charset="0"/>
              </a:rPr>
              <a:t>belirlenmesi</a:t>
            </a:r>
          </a:p>
          <a:p>
            <a:pPr marL="265113" lvl="0" indent="-265113" fontAlgn="base">
              <a:spcBef>
                <a:spcPts val="250"/>
              </a:spcBef>
              <a:spcAft>
                <a:spcPct val="0"/>
              </a:spcAft>
              <a:buClr>
                <a:srgbClr val="F07F09"/>
              </a:buClr>
              <a:buNone/>
            </a:pPr>
            <a:r>
              <a:rPr lang="tr-TR" sz="2400" b="1" i="1" dirty="0" smtClean="0">
                <a:solidFill>
                  <a:prstClr val="black"/>
                </a:solidFill>
                <a:latin typeface="Comic Sans MS" pitchFamily="66" charset="0"/>
              </a:rPr>
              <a:t>3.Kişiler </a:t>
            </a:r>
            <a:r>
              <a:rPr lang="tr-TR" sz="2400" b="1" i="1" dirty="0">
                <a:solidFill>
                  <a:prstClr val="black"/>
                </a:solidFill>
                <a:latin typeface="Comic Sans MS" pitchFamily="66" charset="0"/>
              </a:rPr>
              <a:t>istemlerinin ve duygularının </a:t>
            </a:r>
            <a:r>
              <a:rPr lang="tr-TR" sz="2400" b="1" i="1" dirty="0" smtClean="0">
                <a:solidFill>
                  <a:prstClr val="black"/>
                </a:solidFill>
                <a:latin typeface="Comic Sans MS" pitchFamily="66" charset="0"/>
              </a:rPr>
              <a:t>nedenlerini</a:t>
            </a:r>
          </a:p>
          <a:p>
            <a:pPr marL="265113" lvl="0" indent="-265113" fontAlgn="base">
              <a:spcBef>
                <a:spcPts val="250"/>
              </a:spcBef>
              <a:spcAft>
                <a:spcPct val="0"/>
              </a:spcAft>
              <a:buClr>
                <a:srgbClr val="F07F09"/>
              </a:buClr>
              <a:buNone/>
            </a:pPr>
            <a:r>
              <a:rPr lang="tr-TR" sz="2400" b="1" i="1" dirty="0" smtClean="0">
                <a:solidFill>
                  <a:prstClr val="black"/>
                </a:solidFill>
                <a:latin typeface="Comic Sans MS" pitchFamily="66" charset="0"/>
              </a:rPr>
              <a:t>söylemeli </a:t>
            </a:r>
            <a:r>
              <a:rPr lang="tr-TR" sz="2400" b="1" i="1" dirty="0">
                <a:solidFill>
                  <a:prstClr val="black"/>
                </a:solidFill>
                <a:latin typeface="Comic Sans MS" pitchFamily="66" charset="0"/>
              </a:rPr>
              <a:t>ve </a:t>
            </a:r>
            <a:r>
              <a:rPr lang="tr-TR" sz="2400" b="1" i="1" dirty="0" smtClean="0">
                <a:solidFill>
                  <a:prstClr val="black"/>
                </a:solidFill>
                <a:latin typeface="Comic Sans MS" pitchFamily="66" charset="0"/>
              </a:rPr>
              <a:t>tanımlamalıdırlar.</a:t>
            </a:r>
          </a:p>
          <a:p>
            <a:pPr marL="265113" lvl="0" indent="-265113" fontAlgn="base">
              <a:spcBef>
                <a:spcPts val="250"/>
              </a:spcBef>
              <a:spcAft>
                <a:spcPct val="0"/>
              </a:spcAft>
              <a:buClr>
                <a:srgbClr val="F07F09"/>
              </a:buClr>
              <a:buNone/>
            </a:pPr>
            <a:r>
              <a:rPr lang="tr-TR" sz="2400" b="1" i="1" dirty="0" smtClean="0">
                <a:solidFill>
                  <a:prstClr val="black"/>
                </a:solidFill>
                <a:latin typeface="Comic Sans MS" pitchFamily="66" charset="0"/>
              </a:rPr>
              <a:t>4.Diğer </a:t>
            </a:r>
            <a:r>
              <a:rPr lang="tr-TR" sz="2400" b="1" i="1" dirty="0">
                <a:solidFill>
                  <a:prstClr val="black"/>
                </a:solidFill>
                <a:latin typeface="Comic Sans MS" pitchFamily="66" charset="0"/>
              </a:rPr>
              <a:t>kişinin istek ve duygularının empati ve etkin dinleme yoluyla </a:t>
            </a:r>
            <a:r>
              <a:rPr lang="tr-TR" sz="2400" b="1" i="1" dirty="0" smtClean="0">
                <a:solidFill>
                  <a:prstClr val="black"/>
                </a:solidFill>
                <a:latin typeface="Comic Sans MS" pitchFamily="66" charset="0"/>
              </a:rPr>
              <a:t>anlaşıldığının gösterilmesi.</a:t>
            </a:r>
          </a:p>
          <a:p>
            <a:pPr marL="0" lvl="0" indent="0" fontAlgn="base">
              <a:spcBef>
                <a:spcPts val="250"/>
              </a:spcBef>
              <a:spcAft>
                <a:spcPct val="0"/>
              </a:spcAft>
              <a:buClr>
                <a:srgbClr val="F07F09"/>
              </a:buClr>
              <a:buSzPct val="80000"/>
              <a:buNone/>
            </a:pPr>
            <a:r>
              <a:rPr lang="tr-TR" sz="2400" b="1" i="1" dirty="0" smtClean="0">
                <a:solidFill>
                  <a:prstClr val="black"/>
                </a:solidFill>
                <a:latin typeface="Comic Sans MS" pitchFamily="66" charset="0"/>
              </a:rPr>
              <a:t>5.Karşılıklı </a:t>
            </a:r>
            <a:r>
              <a:rPr lang="tr-TR" sz="2400" b="1" i="1" dirty="0">
                <a:solidFill>
                  <a:prstClr val="black"/>
                </a:solidFill>
                <a:latin typeface="Comic Sans MS" pitchFamily="66" charset="0"/>
              </a:rPr>
              <a:t>Kazançları içeren çözüm seçeneklerinin </a:t>
            </a:r>
            <a:r>
              <a:rPr lang="tr-TR" sz="2400" b="1" i="1" dirty="0" smtClean="0">
                <a:solidFill>
                  <a:prstClr val="black"/>
                </a:solidFill>
                <a:latin typeface="Comic Sans MS" pitchFamily="66" charset="0"/>
              </a:rPr>
              <a:t>yaratılması</a:t>
            </a:r>
          </a:p>
          <a:p>
            <a:pPr marL="0" lvl="0" indent="0" fontAlgn="base">
              <a:spcBef>
                <a:spcPts val="250"/>
              </a:spcBef>
              <a:spcAft>
                <a:spcPct val="0"/>
              </a:spcAft>
              <a:buClr>
                <a:srgbClr val="F07F09"/>
              </a:buClr>
              <a:buSzPct val="80000"/>
              <a:buNone/>
            </a:pPr>
            <a:r>
              <a:rPr lang="tr-TR" sz="2400" dirty="0" smtClean="0">
                <a:solidFill>
                  <a:prstClr val="black"/>
                </a:solidFill>
                <a:latin typeface="Comic Sans MS" pitchFamily="66" charset="0"/>
              </a:rPr>
              <a:t>6</a:t>
            </a:r>
            <a:r>
              <a:rPr lang="tr-TR" sz="2400" b="1" i="1" dirty="0">
                <a:solidFill>
                  <a:prstClr val="black"/>
                </a:solidFill>
                <a:latin typeface="Comic Sans MS" pitchFamily="66" charset="0"/>
              </a:rPr>
              <a:t>. El sıkışarak ortak anlaşmanın yapılandırılması ve uygulanmasına yönelik akılcı eylem planının seçimi</a:t>
            </a:r>
          </a:p>
          <a:p>
            <a:pPr marL="0" lvl="0" indent="0" fontAlgn="base">
              <a:spcBef>
                <a:spcPts val="250"/>
              </a:spcBef>
              <a:spcAft>
                <a:spcPct val="0"/>
              </a:spcAft>
              <a:buClr>
                <a:srgbClr val="F07F09"/>
              </a:buClr>
              <a:buSzPct val="80000"/>
              <a:buNone/>
            </a:pPr>
            <a:endParaRPr lang="tr-TR" sz="2400" b="1" i="1" dirty="0" smtClean="0">
              <a:solidFill>
                <a:prstClr val="black"/>
              </a:solidFill>
              <a:latin typeface="Comic Sans MS" pitchFamily="66" charset="0"/>
            </a:endParaRPr>
          </a:p>
          <a:p>
            <a:pPr marL="0" lvl="0" indent="0" fontAlgn="base">
              <a:spcBef>
                <a:spcPts val="250"/>
              </a:spcBef>
              <a:spcAft>
                <a:spcPct val="0"/>
              </a:spcAft>
              <a:buClr>
                <a:srgbClr val="F07F09"/>
              </a:buClr>
              <a:buSzPct val="80000"/>
              <a:buNone/>
            </a:pPr>
            <a:endParaRPr lang="tr-TR" sz="2400" b="1" i="1" dirty="0">
              <a:solidFill>
                <a:prstClr val="black"/>
              </a:solidFill>
              <a:latin typeface="Comic Sans MS" pitchFamily="66" charset="0"/>
            </a:endParaRPr>
          </a:p>
          <a:p>
            <a:pPr marL="0" lvl="0" indent="0" fontAlgn="base">
              <a:spcBef>
                <a:spcPts val="250"/>
              </a:spcBef>
              <a:spcAft>
                <a:spcPct val="0"/>
              </a:spcAft>
              <a:buClr>
                <a:srgbClr val="F07F09"/>
              </a:buClr>
              <a:buSzPct val="80000"/>
              <a:buNone/>
            </a:pPr>
            <a:endParaRPr lang="tr-TR" sz="2400" b="1" i="1" dirty="0">
              <a:solidFill>
                <a:prstClr val="black"/>
              </a:solidFill>
              <a:latin typeface="Comic Sans MS" pitchFamily="66" charset="0"/>
            </a:endParaRPr>
          </a:p>
          <a:p>
            <a:pPr marL="265113" lvl="0" indent="-265113" fontAlgn="base">
              <a:spcBef>
                <a:spcPts val="250"/>
              </a:spcBef>
              <a:spcAft>
                <a:spcPct val="0"/>
              </a:spcAft>
              <a:buClr>
                <a:srgbClr val="F07F09"/>
              </a:buClr>
              <a:buNone/>
            </a:pPr>
            <a:endParaRPr lang="tr-TR" sz="2200" b="1" i="1" dirty="0" smtClean="0">
              <a:solidFill>
                <a:prstClr val="black"/>
              </a:solidFill>
              <a:latin typeface="Comic Sans MS" pitchFamily="66" charset="0"/>
            </a:endParaRPr>
          </a:p>
          <a:p>
            <a:pPr marL="265113" lvl="0" indent="-265113" fontAlgn="base">
              <a:spcBef>
                <a:spcPts val="250"/>
              </a:spcBef>
              <a:spcAft>
                <a:spcPct val="0"/>
              </a:spcAft>
              <a:buClr>
                <a:srgbClr val="F07F09"/>
              </a:buClr>
              <a:buNone/>
            </a:pPr>
            <a:endParaRPr lang="tr-TR" sz="2200" b="1" i="1" dirty="0">
              <a:solidFill>
                <a:prstClr val="black"/>
              </a:solidFill>
              <a:latin typeface="Comic Sans MS" pitchFamily="66" charset="0"/>
            </a:endParaRPr>
          </a:p>
          <a:p>
            <a:pPr marL="265113" lvl="0" indent="-265113" fontAlgn="base">
              <a:spcBef>
                <a:spcPts val="250"/>
              </a:spcBef>
              <a:spcAft>
                <a:spcPct val="0"/>
              </a:spcAft>
              <a:buClr>
                <a:srgbClr val="F07F09"/>
              </a:buClr>
              <a:buNone/>
            </a:pPr>
            <a:endParaRPr lang="tr-TR" sz="2400" b="1" i="1" dirty="0">
              <a:solidFill>
                <a:prstClr val="black"/>
              </a:solidFill>
              <a:latin typeface="Comic Sans MS" pitchFamily="66" charset="0"/>
            </a:endParaRPr>
          </a:p>
          <a:p>
            <a:pPr marL="265113" lvl="0" indent="-265113" fontAlgn="base">
              <a:spcBef>
                <a:spcPts val="250"/>
              </a:spcBef>
              <a:spcAft>
                <a:spcPct val="0"/>
              </a:spcAft>
              <a:buClr>
                <a:srgbClr val="F07F09"/>
              </a:buClr>
              <a:buNone/>
            </a:pPr>
            <a:endParaRPr lang="tr-TR" sz="2200" b="1" i="1" dirty="0">
              <a:solidFill>
                <a:prstClr val="black"/>
              </a:solidFill>
              <a:latin typeface="Comic Sans MS" pitchFamily="66" charset="0"/>
            </a:endParaRPr>
          </a:p>
          <a:p>
            <a:endParaRPr lang="tr-TR" dirty="0"/>
          </a:p>
        </p:txBody>
      </p:sp>
    </p:spTree>
    <p:extLst>
      <p:ext uri="{BB962C8B-B14F-4D97-AF65-F5344CB8AC3E}">
        <p14:creationId xmlns:p14="http://schemas.microsoft.com/office/powerpoint/2010/main" val="27051761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900" cap="none" dirty="0">
                <a:ln>
                  <a:noFill/>
                </a:ln>
                <a:solidFill>
                  <a:srgbClr val="B13F9A">
                    <a:lumMod val="50000"/>
                  </a:srgbClr>
                </a:solidFill>
                <a:effectLst>
                  <a:outerShdw blurRad="53975" dist="22860" dir="5400000" algn="tl" rotWithShape="0">
                    <a:srgbClr val="000000">
                      <a:alpha val="55000"/>
                    </a:srgbClr>
                  </a:outerShdw>
                </a:effectLst>
                <a:latin typeface="Verdana"/>
              </a:rPr>
              <a:t>ETKİLİ ÇATIŞMA ÇÖZME BASAMAKLARI</a:t>
            </a:r>
            <a:endParaRPr lang="tr-TR" dirty="0"/>
          </a:p>
        </p:txBody>
      </p:sp>
      <p:sp>
        <p:nvSpPr>
          <p:cNvPr id="3" name="İçerik Yer Tutucusu 2"/>
          <p:cNvSpPr>
            <a:spLocks noGrp="1"/>
          </p:cNvSpPr>
          <p:nvPr>
            <p:ph idx="1"/>
          </p:nvPr>
        </p:nvSpPr>
        <p:spPr/>
        <p:txBody>
          <a:bodyPr>
            <a:normAutofit fontScale="92500" lnSpcReduction="10000"/>
          </a:bodyPr>
          <a:lstStyle/>
          <a:p>
            <a:pPr marL="265113" lvl="0" indent="-265113" fontAlgn="base">
              <a:spcBef>
                <a:spcPts val="250"/>
              </a:spcBef>
              <a:spcAft>
                <a:spcPct val="0"/>
              </a:spcAft>
              <a:buClr>
                <a:srgbClr val="F07F09"/>
              </a:buClr>
              <a:buNone/>
            </a:pPr>
            <a:r>
              <a:rPr lang="tr-TR" sz="2400" b="1" i="1" dirty="0">
                <a:solidFill>
                  <a:prstClr val="black"/>
                </a:solidFill>
                <a:latin typeface="Comic Sans MS" pitchFamily="66" charset="0"/>
              </a:rPr>
              <a:t>1.Ortak Sorunun Çözümünün İstenmesi</a:t>
            </a:r>
          </a:p>
          <a:p>
            <a:pPr marL="265113" lvl="0" indent="-265113" fontAlgn="base">
              <a:spcBef>
                <a:spcPts val="250"/>
              </a:spcBef>
              <a:spcAft>
                <a:spcPct val="0"/>
              </a:spcAft>
              <a:buClr>
                <a:srgbClr val="F07F09"/>
              </a:buClr>
              <a:buNone/>
            </a:pPr>
            <a:r>
              <a:rPr lang="tr-TR" sz="2400" dirty="0">
                <a:solidFill>
                  <a:prstClr val="black"/>
                </a:solidFill>
                <a:latin typeface="Comic Sans MS" pitchFamily="66" charset="0"/>
              </a:rPr>
              <a:t> </a:t>
            </a:r>
            <a:r>
              <a:rPr lang="tr-TR" sz="2400" dirty="0" smtClean="0">
                <a:solidFill>
                  <a:prstClr val="black"/>
                </a:solidFill>
                <a:latin typeface="Comic Sans MS" pitchFamily="66" charset="0"/>
              </a:rPr>
              <a:t> </a:t>
            </a:r>
            <a:r>
              <a:rPr lang="tr-TR" sz="2400" b="1" dirty="0">
                <a:solidFill>
                  <a:prstClr val="black"/>
                </a:solidFill>
                <a:latin typeface="+mj-lt"/>
              </a:rPr>
              <a:t>Bu basamakta </a:t>
            </a:r>
            <a:r>
              <a:rPr lang="tr-TR" sz="2400" b="1" dirty="0" smtClean="0">
                <a:solidFill>
                  <a:prstClr val="black"/>
                </a:solidFill>
                <a:latin typeface="+mj-lt"/>
              </a:rPr>
              <a:t>çatışmayı yaşayan kişiler </a:t>
            </a:r>
            <a:r>
              <a:rPr lang="tr-TR" sz="2400" b="1" dirty="0">
                <a:solidFill>
                  <a:prstClr val="black"/>
                </a:solidFill>
                <a:latin typeface="+mj-lt"/>
              </a:rPr>
              <a:t>‘’ortak </a:t>
            </a:r>
            <a:r>
              <a:rPr lang="tr-TR" sz="2400" b="1" dirty="0" smtClean="0">
                <a:solidFill>
                  <a:prstClr val="black"/>
                </a:solidFill>
                <a:latin typeface="+mj-lt"/>
              </a:rPr>
              <a:t>sorunlarını’’ çözme konusunda istekli olduklarını belirtmeli veya sorunlarını çözme konusunda istekli olmalı. Sonra bu sorunlarını çözmek için arkadaşlar birbirini görüşmeye çağırmalı.</a:t>
            </a:r>
          </a:p>
          <a:p>
            <a:pPr marL="265113" lvl="0" indent="-265113" fontAlgn="base">
              <a:spcBef>
                <a:spcPts val="250"/>
              </a:spcBef>
              <a:spcAft>
                <a:spcPct val="0"/>
              </a:spcAft>
              <a:buClr>
                <a:srgbClr val="F07F09"/>
              </a:buClr>
              <a:buNone/>
            </a:pPr>
            <a:r>
              <a:rPr lang="tr-TR" sz="2400" b="1" dirty="0" smtClean="0">
                <a:solidFill>
                  <a:prstClr val="black"/>
                </a:solidFill>
                <a:latin typeface="+mj-lt"/>
              </a:rPr>
              <a:t>Kişilerin </a:t>
            </a:r>
            <a:r>
              <a:rPr lang="tr-TR" sz="2400" b="1" dirty="0">
                <a:solidFill>
                  <a:prstClr val="black"/>
                </a:solidFill>
                <a:latin typeface="+mj-lt"/>
              </a:rPr>
              <a:t>karşılıklı olarak birbirlerine ne istediklerini </a:t>
            </a:r>
            <a:r>
              <a:rPr lang="tr-TR" sz="2400" b="1" dirty="0" smtClean="0">
                <a:solidFill>
                  <a:prstClr val="black"/>
                </a:solidFill>
                <a:latin typeface="+mj-lt"/>
              </a:rPr>
              <a:t>açıkça söylemeleri </a:t>
            </a:r>
            <a:r>
              <a:rPr lang="tr-TR" sz="2400" b="1" dirty="0">
                <a:solidFill>
                  <a:prstClr val="black"/>
                </a:solidFill>
                <a:latin typeface="+mj-lt"/>
              </a:rPr>
              <a:t>ve sorunu tanımlamaları sorunun çözümünü kolaylaştırır. </a:t>
            </a:r>
            <a:r>
              <a:rPr lang="tr-TR" sz="2400" b="1" dirty="0" err="1">
                <a:solidFill>
                  <a:prstClr val="black"/>
                </a:solidFill>
                <a:latin typeface="+mj-lt"/>
              </a:rPr>
              <a:t>Örneğin:’</a:t>
            </a:r>
            <a:r>
              <a:rPr lang="tr-TR" sz="2400" b="1" i="1" dirty="0" err="1">
                <a:solidFill>
                  <a:prstClr val="black"/>
                </a:solidFill>
                <a:latin typeface="+mj-lt"/>
              </a:rPr>
              <a:t>’Bu</a:t>
            </a:r>
            <a:r>
              <a:rPr lang="tr-TR" sz="2400" b="1" i="1" dirty="0">
                <a:solidFill>
                  <a:prstClr val="black"/>
                </a:solidFill>
                <a:latin typeface="+mj-lt"/>
              </a:rPr>
              <a:t> </a:t>
            </a:r>
            <a:r>
              <a:rPr lang="tr-TR" sz="2400" b="1" i="1" dirty="0" smtClean="0">
                <a:solidFill>
                  <a:prstClr val="black"/>
                </a:solidFill>
                <a:latin typeface="+mj-lt"/>
              </a:rPr>
              <a:t>topla şimdi </a:t>
            </a:r>
            <a:r>
              <a:rPr lang="tr-TR" sz="2400" b="1" i="1" dirty="0">
                <a:solidFill>
                  <a:prstClr val="black"/>
                </a:solidFill>
                <a:latin typeface="+mj-lt"/>
              </a:rPr>
              <a:t>ben </a:t>
            </a:r>
            <a:r>
              <a:rPr lang="tr-TR" sz="2400" b="1" i="1" dirty="0" smtClean="0">
                <a:solidFill>
                  <a:prstClr val="black"/>
                </a:solidFill>
                <a:latin typeface="+mj-lt"/>
              </a:rPr>
              <a:t>oynamak </a:t>
            </a:r>
            <a:r>
              <a:rPr lang="tr-TR" sz="2400" b="1" i="1" dirty="0">
                <a:solidFill>
                  <a:prstClr val="black"/>
                </a:solidFill>
                <a:latin typeface="+mj-lt"/>
              </a:rPr>
              <a:t>istiyorum</a:t>
            </a:r>
            <a:r>
              <a:rPr lang="tr-TR" sz="2400" b="1" dirty="0">
                <a:solidFill>
                  <a:prstClr val="black"/>
                </a:solidFill>
                <a:latin typeface="+mj-lt"/>
              </a:rPr>
              <a:t>’’ bu süreç iyi bir iletişim becerisini ve çatışmanın küçük parçalar biçiminde tanımlanmasını içerir</a:t>
            </a:r>
            <a:r>
              <a:rPr lang="tr-TR" sz="2400" b="1" dirty="0" smtClean="0">
                <a:solidFill>
                  <a:prstClr val="black"/>
                </a:solidFill>
                <a:latin typeface="+mj-lt"/>
              </a:rPr>
              <a:t>.</a:t>
            </a:r>
          </a:p>
          <a:p>
            <a:pPr marL="265113" lvl="0" indent="-265113" fontAlgn="base">
              <a:spcBef>
                <a:spcPts val="250"/>
              </a:spcBef>
              <a:spcAft>
                <a:spcPct val="0"/>
              </a:spcAft>
              <a:buClr>
                <a:srgbClr val="F07F09"/>
              </a:buClr>
              <a:buNone/>
            </a:pPr>
            <a:r>
              <a:rPr lang="tr-TR" sz="2400" b="1" dirty="0" smtClean="0">
                <a:solidFill>
                  <a:prstClr val="black"/>
                </a:solidFill>
                <a:latin typeface="+mj-lt"/>
              </a:rPr>
              <a:t>Kişi </a:t>
            </a:r>
            <a:r>
              <a:rPr lang="tr-TR" sz="2400" b="1" dirty="0">
                <a:solidFill>
                  <a:prstClr val="black"/>
                </a:solidFill>
                <a:latin typeface="+mj-lt"/>
              </a:rPr>
              <a:t>sorununu açık ve öz </a:t>
            </a:r>
            <a:r>
              <a:rPr lang="tr-TR" sz="2400" b="1" dirty="0" err="1" smtClean="0">
                <a:solidFill>
                  <a:prstClr val="black"/>
                </a:solidFill>
                <a:latin typeface="+mj-lt"/>
              </a:rPr>
              <a:t>olarak,kırmadan</a:t>
            </a:r>
            <a:r>
              <a:rPr lang="tr-TR" sz="2400" b="1" dirty="0" smtClean="0">
                <a:solidFill>
                  <a:prstClr val="black"/>
                </a:solidFill>
                <a:latin typeface="+mj-lt"/>
              </a:rPr>
              <a:t> </a:t>
            </a:r>
            <a:r>
              <a:rPr lang="tr-TR" sz="2400" b="1" dirty="0" err="1">
                <a:solidFill>
                  <a:prstClr val="black"/>
                </a:solidFill>
                <a:latin typeface="+mj-lt"/>
              </a:rPr>
              <a:t>belirtmelidir.Sorunun</a:t>
            </a:r>
            <a:r>
              <a:rPr lang="tr-TR" sz="2400" b="1" dirty="0">
                <a:solidFill>
                  <a:prstClr val="black"/>
                </a:solidFill>
                <a:latin typeface="+mj-lt"/>
              </a:rPr>
              <a:t> kendisi, aynı zamanda kişinin </a:t>
            </a:r>
            <a:r>
              <a:rPr lang="tr-TR" sz="2400" b="1" dirty="0" smtClean="0">
                <a:solidFill>
                  <a:prstClr val="black"/>
                </a:solidFill>
                <a:latin typeface="+mj-lt"/>
              </a:rPr>
              <a:t>ihtiyacını ve ihtiyacının  </a:t>
            </a:r>
            <a:r>
              <a:rPr lang="tr-TR" sz="2400" b="1" dirty="0">
                <a:solidFill>
                  <a:prstClr val="black"/>
                </a:solidFill>
                <a:latin typeface="+mj-lt"/>
              </a:rPr>
              <a:t>ne olduğunu gösterir.</a:t>
            </a:r>
          </a:p>
          <a:p>
            <a:endParaRPr lang="tr-TR" dirty="0"/>
          </a:p>
        </p:txBody>
      </p:sp>
    </p:spTree>
    <p:extLst>
      <p:ext uri="{BB962C8B-B14F-4D97-AF65-F5344CB8AC3E}">
        <p14:creationId xmlns:p14="http://schemas.microsoft.com/office/powerpoint/2010/main" val="31190613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900" cap="none" dirty="0">
                <a:ln>
                  <a:noFill/>
                </a:ln>
                <a:solidFill>
                  <a:srgbClr val="B13F9A">
                    <a:lumMod val="50000"/>
                  </a:srgbClr>
                </a:solidFill>
                <a:effectLst>
                  <a:outerShdw blurRad="53975" dist="22860" dir="5400000" algn="tl" rotWithShape="0">
                    <a:srgbClr val="000000">
                      <a:alpha val="55000"/>
                    </a:srgbClr>
                  </a:outerShdw>
                </a:effectLst>
                <a:latin typeface="Verdana"/>
              </a:rPr>
              <a:t>ETKİLİ ÇATIŞMA ÇÖZME BASAMAKLARI</a:t>
            </a:r>
            <a:endParaRPr lang="tr-TR" dirty="0"/>
          </a:p>
        </p:txBody>
      </p:sp>
      <p:sp>
        <p:nvSpPr>
          <p:cNvPr id="3" name="İçerik Yer Tutucusu 2"/>
          <p:cNvSpPr>
            <a:spLocks noGrp="1"/>
          </p:cNvSpPr>
          <p:nvPr>
            <p:ph idx="1"/>
          </p:nvPr>
        </p:nvSpPr>
        <p:spPr/>
        <p:txBody>
          <a:bodyPr/>
          <a:lstStyle/>
          <a:p>
            <a:pPr marL="265113" lvl="0" indent="-265113" algn="ctr" fontAlgn="base">
              <a:spcBef>
                <a:spcPts val="250"/>
              </a:spcBef>
              <a:spcAft>
                <a:spcPct val="0"/>
              </a:spcAft>
              <a:buClr>
                <a:srgbClr val="F07F09"/>
              </a:buClr>
              <a:buSzPct val="80000"/>
              <a:buNone/>
            </a:pPr>
            <a:endParaRPr lang="tr-TR" sz="2400" b="1" i="1" dirty="0">
              <a:solidFill>
                <a:prstClr val="black"/>
              </a:solidFill>
              <a:latin typeface="Comic Sans MS" pitchFamily="66" charset="0"/>
            </a:endParaRPr>
          </a:p>
          <a:p>
            <a:pPr marL="265113" lvl="0" indent="-265113" algn="ctr" fontAlgn="base">
              <a:spcBef>
                <a:spcPts val="250"/>
              </a:spcBef>
              <a:spcAft>
                <a:spcPct val="0"/>
              </a:spcAft>
              <a:buClr>
                <a:srgbClr val="F07F09"/>
              </a:buClr>
              <a:buSzPct val="80000"/>
              <a:buNone/>
            </a:pPr>
            <a:r>
              <a:rPr lang="tr-TR" sz="2400" b="1" i="1" dirty="0">
                <a:solidFill>
                  <a:prstClr val="black"/>
                </a:solidFill>
                <a:latin typeface="Comic Sans MS" pitchFamily="66" charset="0"/>
              </a:rPr>
              <a:t>2.İsteklerin ve nedenlerin belirlenmesi</a:t>
            </a:r>
          </a:p>
          <a:p>
            <a:pPr marL="265113" lvl="0" indent="-265113" algn="ctr" fontAlgn="base">
              <a:spcBef>
                <a:spcPts val="250"/>
              </a:spcBef>
              <a:spcAft>
                <a:spcPct val="0"/>
              </a:spcAft>
              <a:buClr>
                <a:srgbClr val="F07F09"/>
              </a:buClr>
              <a:buSzPct val="80000"/>
              <a:buNone/>
            </a:pPr>
            <a:r>
              <a:rPr lang="tr-TR" sz="2400" dirty="0">
                <a:solidFill>
                  <a:prstClr val="black"/>
                </a:solidFill>
                <a:latin typeface="Comic Sans MS" pitchFamily="66" charset="0"/>
              </a:rPr>
              <a:t>    Çatışan kişiler ne duyumsadıklarını anlamalı, duygularını açık net ve doğru bir biçimde iletmelidirler.</a:t>
            </a:r>
          </a:p>
          <a:p>
            <a:pPr marL="265113" lvl="0" indent="-265113" algn="ctr" fontAlgn="base">
              <a:spcBef>
                <a:spcPts val="250"/>
              </a:spcBef>
              <a:spcAft>
                <a:spcPct val="0"/>
              </a:spcAft>
              <a:buClr>
                <a:srgbClr val="F07F09"/>
              </a:buClr>
              <a:buSzPct val="80000"/>
              <a:buNone/>
            </a:pPr>
            <a:endParaRPr lang="tr-TR" sz="2400" dirty="0">
              <a:solidFill>
                <a:prstClr val="black"/>
              </a:solidFill>
              <a:latin typeface="Comic Sans MS" pitchFamily="66" charset="0"/>
            </a:endParaRPr>
          </a:p>
          <a:p>
            <a:pPr marL="265113" lvl="0" indent="-265113" algn="ctr" fontAlgn="base">
              <a:spcBef>
                <a:spcPts val="250"/>
              </a:spcBef>
              <a:spcAft>
                <a:spcPct val="0"/>
              </a:spcAft>
              <a:buClr>
                <a:srgbClr val="F07F09"/>
              </a:buClr>
              <a:buSzPct val="80000"/>
              <a:buNone/>
            </a:pPr>
            <a:r>
              <a:rPr lang="tr-TR" sz="2400" u="sng" dirty="0">
                <a:solidFill>
                  <a:prstClr val="black"/>
                </a:solidFill>
                <a:latin typeface="Comic Sans MS" pitchFamily="66" charset="0"/>
              </a:rPr>
              <a:t>Tartışmada en çok yapılan iki hata ;</a:t>
            </a:r>
          </a:p>
          <a:p>
            <a:pPr marL="265113" lvl="0" indent="-265113" algn="ctr" fontAlgn="base">
              <a:spcBef>
                <a:spcPts val="250"/>
              </a:spcBef>
              <a:spcAft>
                <a:spcPct val="0"/>
              </a:spcAft>
              <a:buClr>
                <a:srgbClr val="F07F09"/>
              </a:buClr>
              <a:buSzPct val="80000"/>
              <a:buFont typeface="Wingdings 2" pitchFamily="18" charset="2"/>
              <a:buChar char=""/>
            </a:pPr>
            <a:r>
              <a:rPr lang="tr-TR" sz="2400" dirty="0">
                <a:solidFill>
                  <a:prstClr val="black"/>
                </a:solidFill>
                <a:latin typeface="Comic Sans MS" pitchFamily="66" charset="0"/>
              </a:rPr>
              <a:t>Çatışmanın saldırgan biçimde tanımlanması ve </a:t>
            </a:r>
          </a:p>
          <a:p>
            <a:pPr marL="265113" lvl="0" indent="-265113" algn="ctr" fontAlgn="base">
              <a:spcBef>
                <a:spcPts val="250"/>
              </a:spcBef>
              <a:spcAft>
                <a:spcPct val="0"/>
              </a:spcAft>
              <a:buClr>
                <a:srgbClr val="F07F09"/>
              </a:buClr>
              <a:buSzPct val="80000"/>
              <a:buNone/>
            </a:pPr>
            <a:r>
              <a:rPr lang="tr-TR" sz="2400" dirty="0">
                <a:solidFill>
                  <a:prstClr val="black"/>
                </a:solidFill>
                <a:latin typeface="Comic Sans MS" pitchFamily="66" charset="0"/>
              </a:rPr>
              <a:t>diğer kişinin incitilmeye çalışılması,</a:t>
            </a:r>
          </a:p>
          <a:p>
            <a:pPr marL="265113" lvl="0" indent="-265113" algn="ctr" fontAlgn="base">
              <a:spcBef>
                <a:spcPts val="250"/>
              </a:spcBef>
              <a:spcAft>
                <a:spcPct val="0"/>
              </a:spcAft>
              <a:buClr>
                <a:srgbClr val="F07F09"/>
              </a:buClr>
              <a:buSzPct val="80000"/>
              <a:buFont typeface="Wingdings 2" pitchFamily="18" charset="2"/>
              <a:buChar char=""/>
            </a:pPr>
            <a:r>
              <a:rPr lang="tr-TR" sz="2400" dirty="0">
                <a:solidFill>
                  <a:prstClr val="black"/>
                </a:solidFill>
                <a:latin typeface="Comic Sans MS" pitchFamily="66" charset="0"/>
              </a:rPr>
              <a:t>Hiçbir şey söylenmemesi ve çatışmanın içe atılması.</a:t>
            </a:r>
          </a:p>
          <a:p>
            <a:endParaRPr lang="tr-TR" dirty="0"/>
          </a:p>
        </p:txBody>
      </p:sp>
    </p:spTree>
    <p:extLst>
      <p:ext uri="{BB962C8B-B14F-4D97-AF65-F5344CB8AC3E}">
        <p14:creationId xmlns:p14="http://schemas.microsoft.com/office/powerpoint/2010/main" val="37661372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900" cap="none" dirty="0">
                <a:ln>
                  <a:noFill/>
                </a:ln>
                <a:solidFill>
                  <a:srgbClr val="B13F9A">
                    <a:lumMod val="50000"/>
                  </a:srgbClr>
                </a:solidFill>
                <a:effectLst>
                  <a:outerShdw blurRad="53975" dist="22860" dir="5400000" algn="tl" rotWithShape="0">
                    <a:srgbClr val="000000">
                      <a:alpha val="55000"/>
                    </a:srgbClr>
                  </a:outerShdw>
                </a:effectLst>
                <a:latin typeface="Verdana"/>
              </a:rPr>
              <a:t>ETKİLİ ÇATIŞMA ÇÖZME BASAMAKLARI</a:t>
            </a:r>
            <a:endParaRPr lang="tr-TR" dirty="0"/>
          </a:p>
        </p:txBody>
      </p:sp>
      <p:sp>
        <p:nvSpPr>
          <p:cNvPr id="3" name="İçerik Yer Tutucusu 2"/>
          <p:cNvSpPr>
            <a:spLocks noGrp="1"/>
          </p:cNvSpPr>
          <p:nvPr>
            <p:ph idx="1"/>
          </p:nvPr>
        </p:nvSpPr>
        <p:spPr/>
        <p:txBody>
          <a:bodyPr/>
          <a:lstStyle/>
          <a:p>
            <a:pPr marL="265113" lvl="0" indent="-265113" algn="ctr" fontAlgn="base">
              <a:spcBef>
                <a:spcPts val="250"/>
              </a:spcBef>
              <a:spcAft>
                <a:spcPct val="0"/>
              </a:spcAft>
              <a:buClr>
                <a:srgbClr val="F07F09"/>
              </a:buClr>
              <a:buSzPct val="80000"/>
              <a:buNone/>
            </a:pPr>
            <a:r>
              <a:rPr lang="tr-TR" sz="2400" u="sng" dirty="0">
                <a:solidFill>
                  <a:prstClr val="black"/>
                </a:solidFill>
                <a:latin typeface="Comic Sans MS" pitchFamily="66" charset="0"/>
              </a:rPr>
              <a:t>İsteklerin açıkça iletilmesi için;</a:t>
            </a:r>
          </a:p>
          <a:p>
            <a:pPr marL="265113" lvl="0" indent="-265113" algn="ctr" fontAlgn="base">
              <a:spcBef>
                <a:spcPts val="250"/>
              </a:spcBef>
              <a:spcAft>
                <a:spcPct val="0"/>
              </a:spcAft>
              <a:buClr>
                <a:srgbClr val="F07F09"/>
              </a:buClr>
              <a:buSzPct val="80000"/>
              <a:buFont typeface="Wingdings 2" pitchFamily="18" charset="2"/>
              <a:buChar char=""/>
            </a:pPr>
            <a:r>
              <a:rPr lang="tr-TR" sz="2400" dirty="0">
                <a:solidFill>
                  <a:srgbClr val="C00000"/>
                </a:solidFill>
                <a:latin typeface="Comic Sans MS" pitchFamily="66" charset="0"/>
              </a:rPr>
              <a:t>Ben, benim gibi kişisel ifadeler kullanılmalıdır</a:t>
            </a:r>
            <a:r>
              <a:rPr lang="tr-TR" sz="2000" dirty="0">
                <a:solidFill>
                  <a:srgbClr val="C00000"/>
                </a:solidFill>
                <a:latin typeface="Comic Sans MS" pitchFamily="66" charset="0"/>
              </a:rPr>
              <a:t>.(ben dili)</a:t>
            </a:r>
          </a:p>
          <a:p>
            <a:pPr marL="265113" lvl="0" indent="-265113" algn="ctr" fontAlgn="base">
              <a:spcBef>
                <a:spcPts val="250"/>
              </a:spcBef>
              <a:spcAft>
                <a:spcPct val="0"/>
              </a:spcAft>
              <a:buClr>
                <a:srgbClr val="F07F09"/>
              </a:buClr>
              <a:buSzPct val="80000"/>
              <a:buFont typeface="Wingdings 2" pitchFamily="18" charset="2"/>
              <a:buChar char=""/>
            </a:pPr>
            <a:r>
              <a:rPr lang="tr-TR" sz="2400" dirty="0">
                <a:solidFill>
                  <a:prstClr val="black"/>
                </a:solidFill>
                <a:latin typeface="Comic Sans MS" pitchFamily="66" charset="0"/>
              </a:rPr>
              <a:t>Hedef somut olmalı, nedenleri belirlenmelidir.</a:t>
            </a:r>
          </a:p>
          <a:p>
            <a:pPr marL="265113" lvl="0" indent="-265113" algn="ctr" fontAlgn="base">
              <a:spcBef>
                <a:spcPts val="250"/>
              </a:spcBef>
              <a:spcAft>
                <a:spcPct val="0"/>
              </a:spcAft>
              <a:buClr>
                <a:srgbClr val="F07F09"/>
              </a:buClr>
              <a:buSzPct val="80000"/>
              <a:buFont typeface="Wingdings 2" pitchFamily="18" charset="2"/>
              <a:buChar char=""/>
            </a:pPr>
            <a:r>
              <a:rPr lang="tr-TR" sz="2400" dirty="0" smtClean="0">
                <a:solidFill>
                  <a:srgbClr val="C00000"/>
                </a:solidFill>
                <a:latin typeface="Comic Sans MS" pitchFamily="66" charset="0"/>
              </a:rPr>
              <a:t>Diğer </a:t>
            </a:r>
            <a:r>
              <a:rPr lang="tr-TR" sz="2400" dirty="0">
                <a:solidFill>
                  <a:srgbClr val="C00000"/>
                </a:solidFill>
                <a:latin typeface="Comic Sans MS" pitchFamily="66" charset="0"/>
              </a:rPr>
              <a:t>kişinin isteklerinin sizin isteklerinize nasıl engel olduğu </a:t>
            </a:r>
            <a:r>
              <a:rPr lang="tr-TR" sz="2400" dirty="0" smtClean="0">
                <a:solidFill>
                  <a:srgbClr val="C00000"/>
                </a:solidFill>
                <a:latin typeface="Comic Sans MS" pitchFamily="66" charset="0"/>
              </a:rPr>
              <a:t>açıklanmalıdır.</a:t>
            </a:r>
          </a:p>
          <a:p>
            <a:pPr marL="265113" lvl="0" indent="-265113" algn="ctr" fontAlgn="base">
              <a:spcBef>
                <a:spcPts val="250"/>
              </a:spcBef>
              <a:spcAft>
                <a:spcPct val="0"/>
              </a:spcAft>
              <a:buClr>
                <a:srgbClr val="F07F09"/>
              </a:buClr>
              <a:buSzPct val="80000"/>
              <a:buFont typeface="Wingdings 2" pitchFamily="18" charset="2"/>
              <a:buChar char=""/>
            </a:pPr>
            <a:r>
              <a:rPr lang="tr-TR" sz="2400" dirty="0" smtClean="0">
                <a:solidFill>
                  <a:prstClr val="black"/>
                </a:solidFill>
                <a:latin typeface="Comic Sans MS" pitchFamily="66" charset="0"/>
              </a:rPr>
              <a:t>Ne </a:t>
            </a:r>
            <a:r>
              <a:rPr lang="tr-TR" sz="2400" dirty="0">
                <a:solidFill>
                  <a:prstClr val="black"/>
                </a:solidFill>
                <a:latin typeface="Comic Sans MS" pitchFamily="66" charset="0"/>
              </a:rPr>
              <a:t>istediğimizi açıkça tanımlarken, diğer kişinin de ne istediği dikkatlice , göz iletişimi kurularak, sözü kesilmeden dinlenmelidir.</a:t>
            </a:r>
          </a:p>
          <a:p>
            <a:pPr marL="265113" lvl="0" indent="-265113" algn="ctr" fontAlgn="base">
              <a:spcBef>
                <a:spcPts val="250"/>
              </a:spcBef>
              <a:spcAft>
                <a:spcPct val="0"/>
              </a:spcAft>
              <a:buClr>
                <a:srgbClr val="F07F09"/>
              </a:buClr>
              <a:buSzPct val="80000"/>
              <a:buFont typeface="Wingdings 2" pitchFamily="18" charset="2"/>
              <a:buChar char=""/>
            </a:pPr>
            <a:r>
              <a:rPr lang="tr-TR" sz="2400" dirty="0">
                <a:solidFill>
                  <a:srgbClr val="C00000"/>
                </a:solidFill>
                <a:latin typeface="Comic Sans MS" pitchFamily="66" charset="0"/>
              </a:rPr>
              <a:t>Diğer kişinin söylediklerinden ne anlaşıldığı ona yansıtılmalıdır.(Doğru mu anladım??)</a:t>
            </a:r>
          </a:p>
          <a:p>
            <a:pPr marL="0" indent="0">
              <a:buNone/>
            </a:pPr>
            <a:endParaRPr lang="tr-TR" dirty="0"/>
          </a:p>
        </p:txBody>
      </p:sp>
    </p:spTree>
    <p:extLst>
      <p:ext uri="{BB962C8B-B14F-4D97-AF65-F5344CB8AC3E}">
        <p14:creationId xmlns:p14="http://schemas.microsoft.com/office/powerpoint/2010/main" val="32122416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900" cap="none" dirty="0">
                <a:ln>
                  <a:noFill/>
                </a:ln>
                <a:solidFill>
                  <a:srgbClr val="B13F9A">
                    <a:lumMod val="50000"/>
                  </a:srgbClr>
                </a:solidFill>
                <a:effectLst>
                  <a:outerShdw blurRad="53975" dist="22860" dir="5400000" algn="tl" rotWithShape="0">
                    <a:srgbClr val="000000">
                      <a:alpha val="55000"/>
                    </a:srgbClr>
                  </a:outerShdw>
                </a:effectLst>
                <a:latin typeface="Verdana"/>
              </a:rPr>
              <a:t>ETKİLİ ÇATIŞMA ÇÖZME BASAMAKLARI</a:t>
            </a:r>
            <a:endParaRPr lang="tr-TR" dirty="0"/>
          </a:p>
        </p:txBody>
      </p:sp>
      <p:sp>
        <p:nvSpPr>
          <p:cNvPr id="3" name="İçerik Yer Tutucusu 2"/>
          <p:cNvSpPr>
            <a:spLocks noGrp="1"/>
          </p:cNvSpPr>
          <p:nvPr>
            <p:ph idx="1"/>
          </p:nvPr>
        </p:nvSpPr>
        <p:spPr/>
        <p:txBody>
          <a:bodyPr>
            <a:normAutofit fontScale="92500" lnSpcReduction="20000"/>
          </a:bodyPr>
          <a:lstStyle/>
          <a:p>
            <a:pPr marL="265113" lvl="0" indent="-265113" algn="ctr" fontAlgn="base">
              <a:spcBef>
                <a:spcPts val="250"/>
              </a:spcBef>
              <a:spcAft>
                <a:spcPct val="0"/>
              </a:spcAft>
              <a:buClr>
                <a:srgbClr val="F07F09"/>
              </a:buClr>
              <a:buSzPct val="80000"/>
              <a:buNone/>
            </a:pPr>
            <a:r>
              <a:rPr lang="tr-TR" sz="2400" b="1" i="1" dirty="0">
                <a:solidFill>
                  <a:prstClr val="black"/>
                </a:solidFill>
                <a:latin typeface="Comic Sans MS" pitchFamily="66" charset="0"/>
              </a:rPr>
              <a:t>3.Kişiler istemlerinin ve duygularının nedenlerini söylemeli ve tanımlamalıdırlar.</a:t>
            </a:r>
          </a:p>
          <a:p>
            <a:pPr marL="265113" lvl="0" indent="-265113" algn="ctr" fontAlgn="base">
              <a:spcBef>
                <a:spcPts val="250"/>
              </a:spcBef>
              <a:spcAft>
                <a:spcPct val="0"/>
              </a:spcAft>
              <a:buClr>
                <a:srgbClr val="F07F09"/>
              </a:buClr>
              <a:buSzPct val="80000"/>
              <a:buNone/>
            </a:pPr>
            <a:r>
              <a:rPr lang="tr-TR" sz="2400" dirty="0">
                <a:solidFill>
                  <a:prstClr val="black"/>
                </a:solidFill>
                <a:latin typeface="Comic Sans MS" pitchFamily="66" charset="0"/>
              </a:rPr>
              <a:t>Duyguların ifade edilmesi ve denetlenmesi ,çatışma </a:t>
            </a:r>
          </a:p>
          <a:p>
            <a:pPr marL="265113" lvl="0" indent="-265113" algn="ctr" fontAlgn="base">
              <a:spcBef>
                <a:spcPts val="250"/>
              </a:spcBef>
              <a:spcAft>
                <a:spcPct val="0"/>
              </a:spcAft>
              <a:buClr>
                <a:srgbClr val="F07F09"/>
              </a:buClr>
              <a:buSzPct val="80000"/>
              <a:buNone/>
            </a:pPr>
            <a:r>
              <a:rPr lang="tr-TR" sz="2400" dirty="0">
                <a:solidFill>
                  <a:prstClr val="black"/>
                </a:solidFill>
                <a:latin typeface="Comic Sans MS" pitchFamily="66" charset="0"/>
              </a:rPr>
              <a:t>çözümünün en güç ve en önemli basamaklarından biridir;</a:t>
            </a:r>
          </a:p>
          <a:p>
            <a:pPr marL="265113" lvl="0" indent="-265113" fontAlgn="base">
              <a:spcBef>
                <a:spcPts val="250"/>
              </a:spcBef>
              <a:spcAft>
                <a:spcPct val="0"/>
              </a:spcAft>
              <a:buClr>
                <a:srgbClr val="F07F09"/>
              </a:buClr>
              <a:buSzPct val="80000"/>
              <a:buFont typeface="Wingdings 2" pitchFamily="18" charset="2"/>
              <a:buChar char=""/>
            </a:pPr>
            <a:r>
              <a:rPr lang="tr-TR" sz="2400" dirty="0">
                <a:solidFill>
                  <a:prstClr val="black"/>
                </a:solidFill>
                <a:latin typeface="Comic Sans MS" pitchFamily="66" charset="0"/>
              </a:rPr>
              <a:t>İnsanların duygularını saklamaya yönelik eğilimleri </a:t>
            </a:r>
            <a:r>
              <a:rPr lang="tr-TR" sz="2400" dirty="0" err="1">
                <a:solidFill>
                  <a:prstClr val="black"/>
                </a:solidFill>
                <a:latin typeface="Comic Sans MS" pitchFamily="66" charset="0"/>
              </a:rPr>
              <a:t>vardır.Reddedilme</a:t>
            </a:r>
            <a:r>
              <a:rPr lang="tr-TR" sz="2400" dirty="0">
                <a:solidFill>
                  <a:prstClr val="black"/>
                </a:solidFill>
                <a:latin typeface="Comic Sans MS" pitchFamily="66" charset="0"/>
              </a:rPr>
              <a:t>, kendine gülünmesi, istismar edilme gibi durumlarda duyguların ifadesi </a:t>
            </a:r>
            <a:r>
              <a:rPr lang="tr-TR" sz="2400" dirty="0" err="1">
                <a:solidFill>
                  <a:prstClr val="black"/>
                </a:solidFill>
                <a:latin typeface="Comic Sans MS" pitchFamily="66" charset="0"/>
              </a:rPr>
              <a:t>güçtür.Kişisel</a:t>
            </a:r>
            <a:r>
              <a:rPr lang="tr-TR" sz="2400" dirty="0">
                <a:solidFill>
                  <a:prstClr val="black"/>
                </a:solidFill>
                <a:latin typeface="Comic Sans MS" pitchFamily="66" charset="0"/>
              </a:rPr>
              <a:t> duygular ne kadar çok ifade edilirse, algılanan risk de o kadar azalır.</a:t>
            </a:r>
          </a:p>
          <a:p>
            <a:pPr marL="265113" lvl="0" indent="-265113" fontAlgn="base">
              <a:spcBef>
                <a:spcPts val="250"/>
              </a:spcBef>
              <a:spcAft>
                <a:spcPct val="0"/>
              </a:spcAft>
              <a:buClr>
                <a:srgbClr val="F07F09"/>
              </a:buClr>
              <a:buSzPct val="80000"/>
              <a:buFont typeface="Wingdings 2" pitchFamily="18" charset="2"/>
              <a:buChar char=""/>
            </a:pPr>
            <a:r>
              <a:rPr lang="tr-TR" sz="2400" dirty="0">
                <a:solidFill>
                  <a:prstClr val="black"/>
                </a:solidFill>
                <a:latin typeface="Comic Sans MS" pitchFamily="66" charset="0"/>
              </a:rPr>
              <a:t>Çatışma içinde duyguların denetlenmesi oldukça güçtür. Duygular karşı tarafa olabildiğince </a:t>
            </a:r>
            <a:r>
              <a:rPr lang="tr-TR" sz="2400" dirty="0">
                <a:solidFill>
                  <a:srgbClr val="C00000"/>
                </a:solidFill>
                <a:latin typeface="Comic Sans MS" pitchFamily="66" charset="0"/>
              </a:rPr>
              <a:t>saldırı, iğneleme, aşağılama </a:t>
            </a:r>
            <a:r>
              <a:rPr lang="tr-TR" sz="2400" dirty="0">
                <a:solidFill>
                  <a:prstClr val="black"/>
                </a:solidFill>
                <a:latin typeface="Comic Sans MS" pitchFamily="66" charset="0"/>
              </a:rPr>
              <a:t>gibi yıkıcı ifadelerden arındırılarak </a:t>
            </a:r>
            <a:r>
              <a:rPr lang="tr-TR" sz="2400" dirty="0" err="1">
                <a:solidFill>
                  <a:prstClr val="black"/>
                </a:solidFill>
                <a:latin typeface="Comic Sans MS" pitchFamily="66" charset="0"/>
              </a:rPr>
              <a:t>iletilmelidir.Böylece</a:t>
            </a:r>
            <a:r>
              <a:rPr lang="tr-TR" sz="2400" dirty="0">
                <a:solidFill>
                  <a:prstClr val="black"/>
                </a:solidFill>
                <a:latin typeface="Comic Sans MS" pitchFamily="66" charset="0"/>
              </a:rPr>
              <a:t> </a:t>
            </a:r>
            <a:r>
              <a:rPr lang="tr-TR" sz="2400" dirty="0">
                <a:solidFill>
                  <a:srgbClr val="C00000"/>
                </a:solidFill>
                <a:latin typeface="Comic Sans MS" pitchFamily="66" charset="0"/>
              </a:rPr>
              <a:t>karşı tarafa sadece durumun sizin üzerinizdeki etkisi aktarılmış </a:t>
            </a:r>
            <a:r>
              <a:rPr lang="tr-TR" sz="2400" dirty="0">
                <a:solidFill>
                  <a:prstClr val="black"/>
                </a:solidFill>
                <a:latin typeface="Comic Sans MS" pitchFamily="66" charset="0"/>
              </a:rPr>
              <a:t>olur.</a:t>
            </a:r>
          </a:p>
          <a:p>
            <a:endParaRPr lang="tr-TR" dirty="0"/>
          </a:p>
        </p:txBody>
      </p:sp>
    </p:spTree>
    <p:extLst>
      <p:ext uri="{BB962C8B-B14F-4D97-AF65-F5344CB8AC3E}">
        <p14:creationId xmlns:p14="http://schemas.microsoft.com/office/powerpoint/2010/main" val="40381734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900" cap="none" dirty="0">
                <a:ln>
                  <a:noFill/>
                </a:ln>
                <a:solidFill>
                  <a:srgbClr val="B13F9A">
                    <a:lumMod val="50000"/>
                  </a:srgbClr>
                </a:solidFill>
                <a:effectLst>
                  <a:outerShdw blurRad="53975" dist="22860" dir="5400000" algn="tl" rotWithShape="0">
                    <a:srgbClr val="000000">
                      <a:alpha val="55000"/>
                    </a:srgbClr>
                  </a:outerShdw>
                </a:effectLst>
                <a:latin typeface="Verdana"/>
              </a:rPr>
              <a:t>ETKİLİ ÇATIŞMA ÇÖZME BASAMAKLARI</a:t>
            </a:r>
            <a:endParaRPr lang="tr-TR" dirty="0"/>
          </a:p>
        </p:txBody>
      </p:sp>
      <p:sp>
        <p:nvSpPr>
          <p:cNvPr id="3" name="İçerik Yer Tutucusu 2"/>
          <p:cNvSpPr>
            <a:spLocks noGrp="1"/>
          </p:cNvSpPr>
          <p:nvPr>
            <p:ph idx="1"/>
          </p:nvPr>
        </p:nvSpPr>
        <p:spPr>
          <a:xfrm>
            <a:off x="179512" y="1609416"/>
            <a:ext cx="7776864" cy="4846320"/>
          </a:xfrm>
        </p:spPr>
        <p:txBody>
          <a:bodyPr>
            <a:normAutofit/>
          </a:bodyPr>
          <a:lstStyle/>
          <a:p>
            <a:pPr marL="265113" lvl="0" indent="-265113" algn="ctr" fontAlgn="base">
              <a:spcBef>
                <a:spcPts val="250"/>
              </a:spcBef>
              <a:spcAft>
                <a:spcPct val="0"/>
              </a:spcAft>
              <a:buClr>
                <a:srgbClr val="F07F09"/>
              </a:buClr>
              <a:buSzPct val="80000"/>
              <a:buFont typeface="Wingdings 2" pitchFamily="18" charset="2"/>
              <a:buChar char=""/>
            </a:pPr>
            <a:r>
              <a:rPr lang="tr-TR" sz="2400" b="1" i="1" dirty="0">
                <a:solidFill>
                  <a:prstClr val="black"/>
                </a:solidFill>
                <a:latin typeface="Comic Sans MS" pitchFamily="66" charset="0"/>
              </a:rPr>
              <a:t>4.Diğer kişinin istek ve duygularının empati ve etkin dinleme yoluyla anlaşıldığının gösterilmesi.</a:t>
            </a:r>
          </a:p>
          <a:p>
            <a:pPr marL="265113" lvl="0" indent="-265113" algn="ctr" fontAlgn="base">
              <a:spcBef>
                <a:spcPts val="250"/>
              </a:spcBef>
              <a:spcAft>
                <a:spcPct val="0"/>
              </a:spcAft>
              <a:buClr>
                <a:srgbClr val="F07F09"/>
              </a:buClr>
              <a:buSzPct val="80000"/>
              <a:buFont typeface="Wingdings 2" pitchFamily="18" charset="2"/>
              <a:buChar char=""/>
            </a:pPr>
            <a:endParaRPr lang="tr-TR" sz="2400" b="1" i="1" dirty="0">
              <a:solidFill>
                <a:prstClr val="black"/>
              </a:solidFill>
              <a:latin typeface="Comic Sans MS" pitchFamily="66" charset="0"/>
            </a:endParaRPr>
          </a:p>
          <a:p>
            <a:pPr marL="265113" lvl="0" indent="-265113" algn="ctr" fontAlgn="base">
              <a:spcBef>
                <a:spcPts val="250"/>
              </a:spcBef>
              <a:spcAft>
                <a:spcPct val="0"/>
              </a:spcAft>
              <a:buClr>
                <a:srgbClr val="F07F09"/>
              </a:buClr>
              <a:buSzPct val="80000"/>
              <a:buNone/>
            </a:pPr>
            <a:r>
              <a:rPr lang="tr-TR" sz="2400" b="1" dirty="0">
                <a:solidFill>
                  <a:srgbClr val="C00000"/>
                </a:solidFill>
                <a:latin typeface="Comic Sans MS" pitchFamily="66" charset="0"/>
              </a:rPr>
              <a:t>Örneğin, ‘’…söylediklerinden benim anladığım…’’</a:t>
            </a:r>
          </a:p>
          <a:p>
            <a:pPr marL="265113" lvl="0" indent="-265113" algn="ctr" fontAlgn="base">
              <a:spcBef>
                <a:spcPts val="250"/>
              </a:spcBef>
              <a:spcAft>
                <a:spcPct val="0"/>
              </a:spcAft>
              <a:buClr>
                <a:srgbClr val="F07F09"/>
              </a:buClr>
              <a:buSzPct val="80000"/>
              <a:buNone/>
            </a:pPr>
            <a:r>
              <a:rPr lang="tr-TR" sz="2400" dirty="0">
                <a:solidFill>
                  <a:prstClr val="black"/>
                </a:solidFill>
                <a:latin typeface="Comic Sans MS" pitchFamily="66" charset="0"/>
              </a:rPr>
              <a:t>                Bu durum çatışmanın öteki kişisinin bakış açısından sorunun anlaşılmasını ve aynı anda her iki taraftan da sorunun görülebilmesini  </a:t>
            </a:r>
            <a:r>
              <a:rPr lang="tr-TR" sz="2400" dirty="0" smtClean="0">
                <a:solidFill>
                  <a:prstClr val="black"/>
                </a:solidFill>
                <a:latin typeface="Comic Sans MS" pitchFamily="66" charset="0"/>
              </a:rPr>
              <a:t>içerir.</a:t>
            </a:r>
          </a:p>
          <a:p>
            <a:pPr marL="265113" lvl="0" indent="-265113" algn="ctr" fontAlgn="base">
              <a:spcBef>
                <a:spcPts val="250"/>
              </a:spcBef>
              <a:spcAft>
                <a:spcPct val="0"/>
              </a:spcAft>
              <a:buClr>
                <a:srgbClr val="F07F09"/>
              </a:buClr>
              <a:buSzPct val="80000"/>
              <a:buNone/>
            </a:pPr>
            <a:r>
              <a:rPr lang="tr-TR" sz="2400" dirty="0" smtClean="0">
                <a:solidFill>
                  <a:prstClr val="black"/>
                </a:solidFill>
                <a:latin typeface="Comic Sans MS" pitchFamily="66" charset="0"/>
              </a:rPr>
              <a:t>  Ötekinin </a:t>
            </a:r>
            <a:r>
              <a:rPr lang="tr-TR" sz="2400" dirty="0">
                <a:solidFill>
                  <a:prstClr val="black"/>
                </a:solidFill>
                <a:latin typeface="Comic Sans MS" pitchFamily="66" charset="0"/>
              </a:rPr>
              <a:t>bakış açısından soruna </a:t>
            </a:r>
            <a:r>
              <a:rPr lang="tr-TR" sz="2400" dirty="0" smtClean="0">
                <a:solidFill>
                  <a:prstClr val="black"/>
                </a:solidFill>
                <a:latin typeface="Comic Sans MS" pitchFamily="66" charset="0"/>
              </a:rPr>
              <a:t>yaklaşma becerisi</a:t>
            </a:r>
            <a:r>
              <a:rPr lang="tr-TR" sz="2400" dirty="0">
                <a:solidFill>
                  <a:prstClr val="black"/>
                </a:solidFill>
                <a:latin typeface="Comic Sans MS" pitchFamily="66" charset="0"/>
              </a:rPr>
              <a:t>,</a:t>
            </a:r>
          </a:p>
          <a:p>
            <a:pPr marL="265113" lvl="0" indent="-265113" algn="ctr" fontAlgn="base">
              <a:spcBef>
                <a:spcPts val="250"/>
              </a:spcBef>
              <a:spcAft>
                <a:spcPct val="0"/>
              </a:spcAft>
              <a:buClr>
                <a:srgbClr val="F07F09"/>
              </a:buClr>
              <a:buSzPct val="80000"/>
              <a:buNone/>
            </a:pPr>
            <a:r>
              <a:rPr lang="tr-TR" sz="2400" dirty="0">
                <a:solidFill>
                  <a:prstClr val="black"/>
                </a:solidFill>
                <a:latin typeface="Comic Sans MS" pitchFamily="66" charset="0"/>
              </a:rPr>
              <a:t> uzlaşmacı kişiliği ve çözüm </a:t>
            </a:r>
            <a:r>
              <a:rPr lang="tr-TR" sz="2400" dirty="0" smtClean="0">
                <a:solidFill>
                  <a:prstClr val="black"/>
                </a:solidFill>
                <a:latin typeface="Comic Sans MS" pitchFamily="66" charset="0"/>
              </a:rPr>
              <a:t>olasılığını güçlendirecektir</a:t>
            </a:r>
            <a:r>
              <a:rPr lang="tr-TR" sz="2400" dirty="0">
                <a:solidFill>
                  <a:prstClr val="black"/>
                </a:solidFill>
                <a:latin typeface="Comic Sans MS" pitchFamily="66" charset="0"/>
              </a:rPr>
              <a:t>.</a:t>
            </a:r>
          </a:p>
          <a:p>
            <a:endParaRPr lang="tr-TR" dirty="0"/>
          </a:p>
        </p:txBody>
      </p:sp>
    </p:spTree>
    <p:extLst>
      <p:ext uri="{BB962C8B-B14F-4D97-AF65-F5344CB8AC3E}">
        <p14:creationId xmlns:p14="http://schemas.microsoft.com/office/powerpoint/2010/main" val="35920083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900" cap="none" dirty="0">
                <a:ln>
                  <a:noFill/>
                </a:ln>
                <a:solidFill>
                  <a:srgbClr val="B13F9A">
                    <a:lumMod val="50000"/>
                  </a:srgbClr>
                </a:solidFill>
                <a:effectLst>
                  <a:outerShdw blurRad="53975" dist="22860" dir="5400000" algn="tl" rotWithShape="0">
                    <a:srgbClr val="000000">
                      <a:alpha val="55000"/>
                    </a:srgbClr>
                  </a:outerShdw>
                </a:effectLst>
                <a:latin typeface="Verdana"/>
              </a:rPr>
              <a:t>ETKİLİ ÇATIŞMA ÇÖZME BASAMAKLARI</a:t>
            </a:r>
            <a:endParaRPr lang="tr-TR" dirty="0"/>
          </a:p>
        </p:txBody>
      </p:sp>
      <p:sp>
        <p:nvSpPr>
          <p:cNvPr id="3" name="İçerik Yer Tutucusu 2"/>
          <p:cNvSpPr>
            <a:spLocks noGrp="1"/>
          </p:cNvSpPr>
          <p:nvPr>
            <p:ph idx="1"/>
          </p:nvPr>
        </p:nvSpPr>
        <p:spPr/>
        <p:txBody>
          <a:bodyPr/>
          <a:lstStyle/>
          <a:p>
            <a:pPr marL="265113" lvl="0" indent="-265113" algn="ctr" fontAlgn="base">
              <a:spcBef>
                <a:spcPts val="250"/>
              </a:spcBef>
              <a:spcAft>
                <a:spcPct val="0"/>
              </a:spcAft>
              <a:buClr>
                <a:srgbClr val="F07F09"/>
              </a:buClr>
              <a:buSzPct val="80000"/>
              <a:buNone/>
            </a:pPr>
            <a:r>
              <a:rPr lang="tr-TR" sz="2400" b="1" i="1" dirty="0">
                <a:solidFill>
                  <a:prstClr val="black"/>
                </a:solidFill>
                <a:latin typeface="Comic Sans MS" pitchFamily="66" charset="0"/>
              </a:rPr>
              <a:t>5.Karşılıklı Kazançları içeren çözüm seçeneklerinin </a:t>
            </a:r>
            <a:r>
              <a:rPr lang="tr-TR" sz="2400" b="1" i="1" dirty="0" smtClean="0">
                <a:solidFill>
                  <a:prstClr val="black"/>
                </a:solidFill>
                <a:latin typeface="Comic Sans MS" pitchFamily="66" charset="0"/>
              </a:rPr>
              <a:t>yaratılması(kazan-kazan)</a:t>
            </a:r>
            <a:endParaRPr lang="tr-TR" sz="2400" b="1" i="1" dirty="0">
              <a:solidFill>
                <a:prstClr val="black"/>
              </a:solidFill>
              <a:latin typeface="Comic Sans MS" pitchFamily="66" charset="0"/>
            </a:endParaRPr>
          </a:p>
          <a:p>
            <a:pPr marL="265113" lvl="0" indent="-265113" fontAlgn="base">
              <a:spcBef>
                <a:spcPts val="250"/>
              </a:spcBef>
              <a:spcAft>
                <a:spcPct val="0"/>
              </a:spcAft>
              <a:buClr>
                <a:srgbClr val="F07F09"/>
              </a:buClr>
              <a:buSzPct val="80000"/>
              <a:buNone/>
            </a:pPr>
            <a:r>
              <a:rPr lang="tr-TR" sz="2400" dirty="0">
                <a:solidFill>
                  <a:prstClr val="black"/>
                </a:solidFill>
                <a:latin typeface="Comic Sans MS" pitchFamily="66" charset="0"/>
              </a:rPr>
              <a:t>Çatışma çözümünde genellikle kişiler ilk çözüm seçeneğinde anlaşmaya  </a:t>
            </a:r>
            <a:r>
              <a:rPr lang="tr-TR" sz="2400" dirty="0" err="1">
                <a:solidFill>
                  <a:prstClr val="black"/>
                </a:solidFill>
                <a:latin typeface="Comic Sans MS" pitchFamily="66" charset="0"/>
              </a:rPr>
              <a:t>yönelimlidirler.Buna</a:t>
            </a:r>
            <a:r>
              <a:rPr lang="tr-TR" sz="2400" dirty="0">
                <a:solidFill>
                  <a:prstClr val="black"/>
                </a:solidFill>
                <a:latin typeface="Comic Sans MS" pitchFamily="66" charset="0"/>
              </a:rPr>
              <a:t> karşın </a:t>
            </a:r>
            <a:r>
              <a:rPr lang="tr-TR" sz="2400" b="1" dirty="0">
                <a:solidFill>
                  <a:srgbClr val="C00000"/>
                </a:solidFill>
                <a:latin typeface="Comic Sans MS" pitchFamily="66" charset="0"/>
              </a:rPr>
              <a:t> anlaşmaya varmadan önce birkaç tane iyi çözüm önerisi üretilmelidir.</a:t>
            </a:r>
          </a:p>
          <a:p>
            <a:pPr marL="265113" lvl="0" indent="-265113" fontAlgn="base">
              <a:spcBef>
                <a:spcPts val="250"/>
              </a:spcBef>
              <a:spcAft>
                <a:spcPct val="0"/>
              </a:spcAft>
              <a:buClr>
                <a:srgbClr val="F07F09"/>
              </a:buClr>
              <a:buSzPct val="80000"/>
              <a:buNone/>
            </a:pPr>
            <a:r>
              <a:rPr lang="tr-TR" sz="2400" dirty="0">
                <a:solidFill>
                  <a:prstClr val="black"/>
                </a:solidFill>
                <a:latin typeface="Comic Sans MS" pitchFamily="66" charset="0"/>
              </a:rPr>
              <a:t>Bu süreç çatışmanın her iki tarafında çıkarlarını arttıran ve problemi çözen yaratıcı seçenekleri olan anlaşmanın üretilmesini kapsar.</a:t>
            </a:r>
          </a:p>
          <a:p>
            <a:pPr marL="265113" lvl="0" indent="-265113" algn="ctr" fontAlgn="base">
              <a:spcBef>
                <a:spcPts val="250"/>
              </a:spcBef>
              <a:spcAft>
                <a:spcPct val="0"/>
              </a:spcAft>
              <a:buClr>
                <a:srgbClr val="F07F09"/>
              </a:buClr>
              <a:buSzPct val="80000"/>
              <a:buNone/>
            </a:pPr>
            <a:r>
              <a:rPr lang="tr-TR" sz="2400" dirty="0">
                <a:solidFill>
                  <a:prstClr val="black"/>
                </a:solidFill>
                <a:latin typeface="Comic Sans MS" pitchFamily="66" charset="0"/>
              </a:rPr>
              <a:t>Beyin fırtınası tekniğiyle tartışmanın tarafları, </a:t>
            </a:r>
          </a:p>
          <a:p>
            <a:pPr marL="265113" lvl="0" indent="-265113" algn="ctr" fontAlgn="base">
              <a:spcBef>
                <a:spcPts val="250"/>
              </a:spcBef>
              <a:spcAft>
                <a:spcPct val="0"/>
              </a:spcAft>
              <a:buClr>
                <a:srgbClr val="F07F09"/>
              </a:buClr>
              <a:buSzPct val="80000"/>
              <a:buNone/>
            </a:pPr>
            <a:r>
              <a:rPr lang="tr-TR" sz="2400" dirty="0">
                <a:solidFill>
                  <a:prstClr val="black"/>
                </a:solidFill>
                <a:latin typeface="Comic Sans MS" pitchFamily="66" charset="0"/>
              </a:rPr>
              <a:t>her iki tarafında gereksinimlerini karşılayabilen </a:t>
            </a:r>
          </a:p>
          <a:p>
            <a:pPr marL="265113" lvl="0" indent="-265113" algn="ctr" fontAlgn="base">
              <a:spcBef>
                <a:spcPts val="250"/>
              </a:spcBef>
              <a:spcAft>
                <a:spcPct val="0"/>
              </a:spcAft>
              <a:buClr>
                <a:srgbClr val="F07F09"/>
              </a:buClr>
              <a:buSzPct val="80000"/>
              <a:buNone/>
            </a:pPr>
            <a:r>
              <a:rPr lang="tr-TR" sz="2400" dirty="0">
                <a:solidFill>
                  <a:prstClr val="black"/>
                </a:solidFill>
                <a:latin typeface="Comic Sans MS" pitchFamily="66" charset="0"/>
              </a:rPr>
              <a:t>olası çözümleri üretmeye çalışırlar.</a:t>
            </a:r>
          </a:p>
          <a:p>
            <a:endParaRPr lang="tr-TR" dirty="0"/>
          </a:p>
        </p:txBody>
      </p:sp>
    </p:spTree>
    <p:extLst>
      <p:ext uri="{BB962C8B-B14F-4D97-AF65-F5344CB8AC3E}">
        <p14:creationId xmlns:p14="http://schemas.microsoft.com/office/powerpoint/2010/main" val="42383420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900" cap="none" dirty="0">
                <a:ln>
                  <a:noFill/>
                </a:ln>
                <a:solidFill>
                  <a:schemeClr val="tx2">
                    <a:lumMod val="50000"/>
                  </a:schemeClr>
                </a:solidFill>
                <a:effectLst>
                  <a:outerShdw blurRad="53975" dist="22860" dir="5400000" algn="tl" rotWithShape="0">
                    <a:srgbClr val="000000">
                      <a:alpha val="55000"/>
                    </a:srgbClr>
                  </a:outerShdw>
                </a:effectLst>
                <a:latin typeface="Verdana"/>
              </a:rPr>
              <a:t>ETKİLİ ÇATIŞMA ÇÖZME BASAMAKLARI</a:t>
            </a:r>
            <a:endParaRPr lang="tr-TR" dirty="0">
              <a:solidFill>
                <a:schemeClr val="tx2">
                  <a:lumMod val="50000"/>
                </a:schemeClr>
              </a:solidFill>
            </a:endParaRPr>
          </a:p>
        </p:txBody>
      </p:sp>
      <p:sp>
        <p:nvSpPr>
          <p:cNvPr id="3" name="İçerik Yer Tutucusu 2"/>
          <p:cNvSpPr>
            <a:spLocks noGrp="1"/>
          </p:cNvSpPr>
          <p:nvPr>
            <p:ph idx="1"/>
          </p:nvPr>
        </p:nvSpPr>
        <p:spPr/>
        <p:txBody>
          <a:bodyPr/>
          <a:lstStyle/>
          <a:p>
            <a:pPr marL="265176" lvl="0" indent="-265176" algn="ctr">
              <a:spcBef>
                <a:spcPts val="250"/>
              </a:spcBef>
              <a:buClr>
                <a:srgbClr val="F07F09"/>
              </a:buClr>
              <a:buSzPct val="80000"/>
              <a:buNone/>
              <a:defRPr/>
            </a:pPr>
            <a:r>
              <a:rPr lang="tr-TR" sz="2000" dirty="0">
                <a:solidFill>
                  <a:prstClr val="black"/>
                </a:solidFill>
                <a:latin typeface="Comic Sans MS" pitchFamily="66" charset="0"/>
              </a:rPr>
              <a:t>6</a:t>
            </a:r>
            <a:r>
              <a:rPr lang="tr-TR" sz="2000" b="1" i="1" dirty="0">
                <a:solidFill>
                  <a:prstClr val="black"/>
                </a:solidFill>
                <a:latin typeface="Comic Sans MS" pitchFamily="66" charset="0"/>
              </a:rPr>
              <a:t>. El sıkışarak ortak anlaşmanın yapılandırılması ve uygulanmasına yönelik akılcı eylem planının seçimi</a:t>
            </a:r>
          </a:p>
          <a:p>
            <a:pPr marL="265176" lvl="0" indent="-265176" algn="ctr">
              <a:spcBef>
                <a:spcPts val="250"/>
              </a:spcBef>
              <a:buClr>
                <a:srgbClr val="F07F09"/>
              </a:buClr>
              <a:buSzPct val="80000"/>
              <a:buNone/>
              <a:defRPr/>
            </a:pPr>
            <a:endParaRPr lang="tr-TR" sz="2000" b="1" i="1" dirty="0">
              <a:solidFill>
                <a:prstClr val="black"/>
              </a:solidFill>
              <a:latin typeface="Comic Sans MS" pitchFamily="66" charset="0"/>
            </a:endParaRPr>
          </a:p>
          <a:p>
            <a:pPr marL="265176" lvl="0" indent="-265176" algn="ctr">
              <a:spcBef>
                <a:spcPts val="250"/>
              </a:spcBef>
              <a:buClr>
                <a:srgbClr val="F07F09"/>
              </a:buClr>
              <a:buSzPct val="80000"/>
              <a:buNone/>
              <a:defRPr/>
            </a:pPr>
            <a:r>
              <a:rPr lang="tr-TR" sz="2000" dirty="0">
                <a:solidFill>
                  <a:prstClr val="black"/>
                </a:solidFill>
                <a:latin typeface="Comic Sans MS" pitchFamily="66" charset="0"/>
              </a:rPr>
              <a:t>‘’Haydi plan B’de anlaşalım’’</a:t>
            </a:r>
          </a:p>
          <a:p>
            <a:pPr marL="265176" lvl="0" indent="-265176" algn="ctr">
              <a:spcBef>
                <a:spcPts val="250"/>
              </a:spcBef>
              <a:buClr>
                <a:srgbClr val="F07F09"/>
              </a:buClr>
              <a:buSzPct val="80000"/>
              <a:buNone/>
              <a:defRPr/>
            </a:pPr>
            <a:r>
              <a:rPr lang="tr-TR" sz="2000" dirty="0">
                <a:solidFill>
                  <a:prstClr val="black"/>
                </a:solidFill>
                <a:latin typeface="Comic Sans MS" pitchFamily="66" charset="0"/>
              </a:rPr>
              <a:t>Anlaşma ortak çıkarların arttırılmasını çatışan tarafların birlikte işbirliği içinde çalışabilmesini güçlendirmesi </a:t>
            </a:r>
          </a:p>
          <a:p>
            <a:pPr marL="265176" lvl="0" indent="-265176" algn="ctr">
              <a:spcBef>
                <a:spcPts val="250"/>
              </a:spcBef>
              <a:buClr>
                <a:srgbClr val="F07F09"/>
              </a:buClr>
              <a:buSzPct val="80000"/>
              <a:buNone/>
              <a:defRPr/>
            </a:pPr>
            <a:r>
              <a:rPr lang="tr-TR" sz="2000" dirty="0">
                <a:solidFill>
                  <a:prstClr val="black"/>
                </a:solidFill>
                <a:latin typeface="Comic Sans MS" pitchFamily="66" charset="0"/>
              </a:rPr>
              <a:t>ve gelecekte çatışmaların yapıcı bir biçimde</a:t>
            </a:r>
          </a:p>
          <a:p>
            <a:pPr marL="265176" lvl="0" indent="-265176" algn="ctr">
              <a:spcBef>
                <a:spcPts val="250"/>
              </a:spcBef>
              <a:buClr>
                <a:srgbClr val="F07F09"/>
              </a:buClr>
              <a:buSzPct val="80000"/>
              <a:buNone/>
              <a:defRPr/>
            </a:pPr>
            <a:r>
              <a:rPr lang="tr-TR" sz="2000" dirty="0">
                <a:solidFill>
                  <a:prstClr val="black"/>
                </a:solidFill>
                <a:latin typeface="Comic Sans MS" pitchFamily="66" charset="0"/>
              </a:rPr>
              <a:t> çözülmesini sağlamalıdır.</a:t>
            </a:r>
          </a:p>
          <a:p>
            <a:pPr marL="265176" lvl="0" indent="-265176" algn="ctr">
              <a:spcBef>
                <a:spcPts val="250"/>
              </a:spcBef>
              <a:buClr>
                <a:srgbClr val="F07F09"/>
              </a:buClr>
              <a:buSzPct val="80000"/>
              <a:buNone/>
              <a:defRPr/>
            </a:pPr>
            <a:r>
              <a:rPr lang="tr-TR" sz="2000" dirty="0">
                <a:solidFill>
                  <a:prstClr val="black"/>
                </a:solidFill>
                <a:latin typeface="Comic Sans MS" pitchFamily="66" charset="0"/>
              </a:rPr>
              <a:t>Bu durum her iki tarafın da gelecekte nasıl davranacağını ve anlaşmanın çalışmadığı takdirde yeniden tartışılmasını ve gözden geçirilmesini belirginleştirir.</a:t>
            </a:r>
          </a:p>
          <a:p>
            <a:endParaRPr lang="tr-TR" dirty="0"/>
          </a:p>
        </p:txBody>
      </p:sp>
    </p:spTree>
    <p:extLst>
      <p:ext uri="{BB962C8B-B14F-4D97-AF65-F5344CB8AC3E}">
        <p14:creationId xmlns:p14="http://schemas.microsoft.com/office/powerpoint/2010/main" val="33047596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7030A0"/>
                </a:solidFill>
              </a:rPr>
              <a:t>ÇATIŞMA NEDİR?</a:t>
            </a:r>
            <a:endParaRPr lang="tr-TR" dirty="0">
              <a:solidFill>
                <a:srgbClr val="7030A0"/>
              </a:solidFill>
            </a:endParaRPr>
          </a:p>
        </p:txBody>
      </p:sp>
      <p:sp>
        <p:nvSpPr>
          <p:cNvPr id="3" name="İçerik Yer Tutucusu 2"/>
          <p:cNvSpPr>
            <a:spLocks noGrp="1"/>
          </p:cNvSpPr>
          <p:nvPr>
            <p:ph idx="1"/>
          </p:nvPr>
        </p:nvSpPr>
        <p:spPr/>
        <p:txBody>
          <a:bodyPr>
            <a:normAutofit/>
          </a:bodyPr>
          <a:lstStyle/>
          <a:p>
            <a:r>
              <a:rPr lang="tr-TR" b="1" dirty="0" err="1" smtClean="0"/>
              <a:t>Çatışma;insanların</a:t>
            </a:r>
            <a:r>
              <a:rPr lang="tr-TR" b="1" dirty="0" smtClean="0"/>
              <a:t> farklı </a:t>
            </a:r>
            <a:r>
              <a:rPr lang="tr-TR" b="1" dirty="0" err="1" smtClean="0"/>
              <a:t>düşünce,duygu,istek</a:t>
            </a:r>
            <a:r>
              <a:rPr lang="tr-TR" b="1" dirty="0" smtClean="0"/>
              <a:t> ve beklentilerinden doğar.</a:t>
            </a:r>
          </a:p>
          <a:p>
            <a:endParaRPr lang="tr-TR" b="1" dirty="0" smtClean="0"/>
          </a:p>
          <a:p>
            <a:r>
              <a:rPr lang="tr-TR" b="1" dirty="0" smtClean="0"/>
              <a:t>Bir ortamdaki bireyler aynı anda gerçekleştirmek istediği farklı </a:t>
            </a:r>
            <a:r>
              <a:rPr lang="tr-TR" b="1" dirty="0" err="1" smtClean="0"/>
              <a:t>istek,düşünce</a:t>
            </a:r>
            <a:r>
              <a:rPr lang="tr-TR" b="1" dirty="0" smtClean="0"/>
              <a:t> ve talepleri olduğunda çatışma gerçekleşir.</a:t>
            </a:r>
            <a:endParaRPr lang="tr-TR" b="1" dirty="0"/>
          </a:p>
        </p:txBody>
      </p:sp>
    </p:spTree>
    <p:extLst>
      <p:ext uri="{BB962C8B-B14F-4D97-AF65-F5344CB8AC3E}">
        <p14:creationId xmlns:p14="http://schemas.microsoft.com/office/powerpoint/2010/main" val="13961244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600" cap="none" dirty="0">
                <a:ln>
                  <a:noFill/>
                </a:ln>
                <a:solidFill>
                  <a:schemeClr val="tx2">
                    <a:lumMod val="50000"/>
                  </a:schemeClr>
                </a:solidFill>
                <a:effectLst>
                  <a:outerShdw blurRad="53975" dist="22860" dir="5400000" algn="tl" rotWithShape="0">
                    <a:srgbClr val="000000">
                      <a:alpha val="55000"/>
                    </a:srgbClr>
                  </a:outerShdw>
                </a:effectLst>
                <a:latin typeface="Comic Sans MS" pitchFamily="66" charset="0"/>
              </a:rPr>
              <a:t>SINIF PAYLAŞIMI</a:t>
            </a:r>
            <a:endParaRPr lang="tr-TR" dirty="0">
              <a:solidFill>
                <a:schemeClr val="tx2">
                  <a:lumMod val="50000"/>
                </a:schemeClr>
              </a:solidFill>
            </a:endParaRPr>
          </a:p>
        </p:txBody>
      </p:sp>
      <p:sp>
        <p:nvSpPr>
          <p:cNvPr id="3" name="İçerik Yer Tutucusu 2"/>
          <p:cNvSpPr>
            <a:spLocks noGrp="1"/>
          </p:cNvSpPr>
          <p:nvPr>
            <p:ph idx="1"/>
          </p:nvPr>
        </p:nvSpPr>
        <p:spPr/>
        <p:txBody>
          <a:bodyPr/>
          <a:lstStyle/>
          <a:p>
            <a:pPr marL="265113" lvl="0" indent="-265113" algn="ctr" fontAlgn="base">
              <a:spcBef>
                <a:spcPts val="250"/>
              </a:spcBef>
              <a:spcAft>
                <a:spcPct val="0"/>
              </a:spcAft>
              <a:buClr>
                <a:srgbClr val="F07F09"/>
              </a:buClr>
              <a:buSzPct val="80000"/>
              <a:buNone/>
            </a:pPr>
            <a:r>
              <a:rPr lang="tr-TR" sz="2800" dirty="0">
                <a:solidFill>
                  <a:prstClr val="black"/>
                </a:solidFill>
                <a:latin typeface="Verdana"/>
              </a:rPr>
              <a:t>Çatışma çözme basamakları dikkate alarak, günlük hayatta kullandığınız çatışma çözme basamaklarını sıralayarak etkililiğini değerlendiriniz……</a:t>
            </a:r>
          </a:p>
          <a:p>
            <a:pPr marL="265113" lvl="0" indent="-265113" algn="ctr" fontAlgn="base">
              <a:spcBef>
                <a:spcPts val="250"/>
              </a:spcBef>
              <a:spcAft>
                <a:spcPct val="0"/>
              </a:spcAft>
              <a:buClr>
                <a:srgbClr val="F07F09"/>
              </a:buClr>
              <a:buSzPct val="80000"/>
              <a:buNone/>
            </a:pPr>
            <a:r>
              <a:rPr lang="tr-TR" sz="2800" dirty="0">
                <a:solidFill>
                  <a:prstClr val="black"/>
                </a:solidFill>
                <a:latin typeface="Verdana"/>
              </a:rPr>
              <a:t>(örnek: </a:t>
            </a:r>
            <a:r>
              <a:rPr lang="tr-TR" sz="2400" i="1" dirty="0">
                <a:solidFill>
                  <a:prstClr val="black"/>
                </a:solidFill>
                <a:latin typeface="Verdana"/>
              </a:rPr>
              <a:t>çatışma yaşadığımda ve çözmeye çalıştığımda istek ve nedenlerimi karşımdakine söylerim)</a:t>
            </a:r>
          </a:p>
          <a:p>
            <a:pPr marL="265113" lvl="0" indent="-265113" algn="ctr" fontAlgn="base">
              <a:spcBef>
                <a:spcPts val="250"/>
              </a:spcBef>
              <a:spcAft>
                <a:spcPct val="0"/>
              </a:spcAft>
              <a:buClr>
                <a:srgbClr val="F07F09"/>
              </a:buClr>
              <a:buSzPct val="80000"/>
              <a:buNone/>
            </a:pPr>
            <a:r>
              <a:rPr lang="tr-TR" sz="2400" i="1" dirty="0">
                <a:solidFill>
                  <a:prstClr val="black"/>
                </a:solidFill>
                <a:latin typeface="Verdana"/>
              </a:rPr>
              <a:t>( ) az        ( ) orta        ( ) çok</a:t>
            </a:r>
            <a:endParaRPr lang="tr-TR" sz="2400" dirty="0">
              <a:solidFill>
                <a:prstClr val="black"/>
              </a:solidFill>
              <a:latin typeface="Verdana"/>
            </a:endParaRPr>
          </a:p>
          <a:p>
            <a:endParaRPr lang="tr-TR" dirty="0"/>
          </a:p>
        </p:txBody>
      </p:sp>
    </p:spTree>
    <p:extLst>
      <p:ext uri="{BB962C8B-B14F-4D97-AF65-F5344CB8AC3E}">
        <p14:creationId xmlns:p14="http://schemas.microsoft.com/office/powerpoint/2010/main" val="21508104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899592" y="2492896"/>
            <a:ext cx="6984776" cy="1200329"/>
          </a:xfrm>
          <a:prstGeom prst="rect">
            <a:avLst/>
          </a:prstGeom>
          <a:noFill/>
        </p:spPr>
        <p:txBody>
          <a:bodyPr wrap="square" rtlCol="0">
            <a:spAutoFit/>
          </a:bodyPr>
          <a:lstStyle/>
          <a:p>
            <a:pPr algn="ctr"/>
            <a:r>
              <a:rPr lang="tr-TR" sz="3600" b="1" dirty="0" smtClean="0">
                <a:solidFill>
                  <a:srgbClr val="C00000"/>
                </a:solidFill>
              </a:rPr>
              <a:t>ÇATIŞMA DURUMLARI ÖRNEKLERİ</a:t>
            </a:r>
            <a:endParaRPr lang="tr-TR" sz="3600" b="1" dirty="0">
              <a:solidFill>
                <a:srgbClr val="C00000"/>
              </a:solidFill>
            </a:endParaRPr>
          </a:p>
        </p:txBody>
      </p:sp>
    </p:spTree>
    <p:extLst>
      <p:ext uri="{BB962C8B-B14F-4D97-AF65-F5344CB8AC3E}">
        <p14:creationId xmlns:p14="http://schemas.microsoft.com/office/powerpoint/2010/main" val="34459283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76672"/>
            <a:ext cx="7239000" cy="986368"/>
          </a:xfrm>
        </p:spPr>
        <p:txBody>
          <a:bodyPr>
            <a:normAutofit fontScale="90000"/>
          </a:bodyPr>
          <a:lstStyle/>
          <a:p>
            <a:pPr marL="265113" lvl="0" indent="-265113" fontAlgn="base">
              <a:spcBef>
                <a:spcPts val="250"/>
              </a:spcBef>
              <a:spcAft>
                <a:spcPct val="0"/>
              </a:spcAft>
            </a:pPr>
            <a:r>
              <a:rPr lang="tr-TR" sz="4000" b="0" u="sng" cap="none" dirty="0" smtClean="0">
                <a:ln>
                  <a:noFill/>
                </a:ln>
                <a:solidFill>
                  <a:srgbClr val="C00000"/>
                </a:solidFill>
                <a:latin typeface="Comic Sans MS" pitchFamily="66" charset="0"/>
                <a:ea typeface="+mn-ea"/>
                <a:cs typeface="+mn-cs"/>
              </a:rPr>
              <a:t/>
            </a:r>
            <a:br>
              <a:rPr lang="tr-TR" sz="4000" b="0" u="sng" cap="none" dirty="0" smtClean="0">
                <a:ln>
                  <a:noFill/>
                </a:ln>
                <a:solidFill>
                  <a:srgbClr val="C00000"/>
                </a:solidFill>
                <a:latin typeface="Comic Sans MS" pitchFamily="66" charset="0"/>
                <a:ea typeface="+mn-ea"/>
                <a:cs typeface="+mn-cs"/>
              </a:rPr>
            </a:br>
            <a:r>
              <a:rPr lang="tr-TR" sz="4000" b="0" u="sng" cap="none" dirty="0" smtClean="0">
                <a:ln>
                  <a:noFill/>
                </a:ln>
                <a:solidFill>
                  <a:srgbClr val="C00000"/>
                </a:solidFill>
                <a:latin typeface="Comic Sans MS" pitchFamily="66" charset="0"/>
                <a:ea typeface="+mn-ea"/>
                <a:cs typeface="+mn-cs"/>
              </a:rPr>
              <a:t>Durum-1</a:t>
            </a:r>
            <a:r>
              <a:rPr lang="tr-TR" sz="1900" b="0" u="sng" cap="none" dirty="0">
                <a:ln>
                  <a:noFill/>
                </a:ln>
                <a:solidFill>
                  <a:prstClr val="black"/>
                </a:solidFill>
                <a:latin typeface="Comic Sans MS" pitchFamily="66" charset="0"/>
                <a:ea typeface="+mn-ea"/>
                <a:cs typeface="+mn-cs"/>
              </a:rPr>
              <a:t/>
            </a:r>
            <a:br>
              <a:rPr lang="tr-TR" sz="1900" b="0" u="sng" cap="none" dirty="0">
                <a:ln>
                  <a:noFill/>
                </a:ln>
                <a:solidFill>
                  <a:prstClr val="black"/>
                </a:solidFill>
                <a:latin typeface="Comic Sans MS" pitchFamily="66" charset="0"/>
                <a:ea typeface="+mn-ea"/>
                <a:cs typeface="+mn-cs"/>
              </a:rPr>
            </a:br>
            <a:endParaRPr lang="tr-TR" dirty="0"/>
          </a:p>
        </p:txBody>
      </p:sp>
      <p:sp>
        <p:nvSpPr>
          <p:cNvPr id="3" name="İçerik Yer Tutucusu 2"/>
          <p:cNvSpPr>
            <a:spLocks noGrp="1"/>
          </p:cNvSpPr>
          <p:nvPr>
            <p:ph idx="1"/>
          </p:nvPr>
        </p:nvSpPr>
        <p:spPr/>
        <p:txBody>
          <a:bodyPr>
            <a:normAutofit lnSpcReduction="10000"/>
          </a:bodyPr>
          <a:lstStyle/>
          <a:p>
            <a:pPr marL="265113" lvl="0" indent="-265113" fontAlgn="base">
              <a:spcBef>
                <a:spcPts val="250"/>
              </a:spcBef>
              <a:spcAft>
                <a:spcPct val="0"/>
              </a:spcAft>
              <a:buClr>
                <a:srgbClr val="F07F09"/>
              </a:buClr>
              <a:buSzPct val="80000"/>
              <a:buNone/>
            </a:pPr>
            <a:r>
              <a:rPr lang="tr-TR" sz="2000" dirty="0" smtClean="0">
                <a:solidFill>
                  <a:prstClr val="black"/>
                </a:solidFill>
                <a:latin typeface="Comic Sans MS" pitchFamily="66" charset="0"/>
              </a:rPr>
              <a:t>En </a:t>
            </a:r>
            <a:r>
              <a:rPr lang="tr-TR" sz="2000" dirty="0">
                <a:solidFill>
                  <a:prstClr val="black"/>
                </a:solidFill>
                <a:latin typeface="Comic Sans MS" pitchFamily="66" charset="0"/>
              </a:rPr>
              <a:t>iyi arkadaşınızın matematiği zayıf ve siz ona sınava hazırlanması için yardım etme sözü </a:t>
            </a:r>
            <a:r>
              <a:rPr lang="tr-TR" sz="2000" dirty="0" err="1">
                <a:solidFill>
                  <a:prstClr val="black"/>
                </a:solidFill>
                <a:latin typeface="Comic Sans MS" pitchFamily="66" charset="0"/>
              </a:rPr>
              <a:t>verdiniz.Bazı</a:t>
            </a:r>
            <a:r>
              <a:rPr lang="tr-TR" sz="2000" dirty="0">
                <a:solidFill>
                  <a:prstClr val="black"/>
                </a:solidFill>
                <a:latin typeface="Comic Sans MS" pitchFamily="66" charset="0"/>
              </a:rPr>
              <a:t> nedenlerden dolayı, iki kez söz verdiğiniz halde çalışmak için onların evine </a:t>
            </a:r>
            <a:r>
              <a:rPr lang="tr-TR" sz="2000" dirty="0" err="1">
                <a:solidFill>
                  <a:prstClr val="black"/>
                </a:solidFill>
                <a:latin typeface="Comic Sans MS" pitchFamily="66" charset="0"/>
              </a:rPr>
              <a:t>gidemediniz.Son</a:t>
            </a:r>
            <a:r>
              <a:rPr lang="tr-TR" sz="2000" dirty="0">
                <a:solidFill>
                  <a:prstClr val="black"/>
                </a:solidFill>
                <a:latin typeface="Comic Sans MS" pitchFamily="66" charset="0"/>
              </a:rPr>
              <a:t> olarak sınavdan iki gün önce, çarşamba akşamı 19.00 için sözleştiniz.</a:t>
            </a:r>
          </a:p>
          <a:p>
            <a:pPr marL="265113" lvl="0" indent="-265113" fontAlgn="base">
              <a:spcBef>
                <a:spcPts val="250"/>
              </a:spcBef>
              <a:spcAft>
                <a:spcPct val="0"/>
              </a:spcAft>
              <a:buClr>
                <a:srgbClr val="F07F09"/>
              </a:buClr>
              <a:buSzPct val="80000"/>
              <a:buNone/>
            </a:pPr>
            <a:r>
              <a:rPr lang="tr-TR" sz="2000" dirty="0">
                <a:solidFill>
                  <a:prstClr val="black"/>
                </a:solidFill>
                <a:latin typeface="Comic Sans MS" pitchFamily="66" charset="0"/>
              </a:rPr>
              <a:t>            Çarşamba günü öğleden sonra 17.00 civarı siz arkadaşınızla çalışmak için gerekli malzemeleri </a:t>
            </a:r>
            <a:r>
              <a:rPr lang="tr-TR" sz="2000" dirty="0" err="1">
                <a:solidFill>
                  <a:prstClr val="black"/>
                </a:solidFill>
                <a:latin typeface="Comic Sans MS" pitchFamily="66" charset="0"/>
              </a:rPr>
              <a:t>toplarken,anneniz</a:t>
            </a:r>
            <a:r>
              <a:rPr lang="tr-TR" sz="2000" dirty="0">
                <a:solidFill>
                  <a:prstClr val="black"/>
                </a:solidFill>
                <a:latin typeface="Comic Sans MS" pitchFamily="66" charset="0"/>
              </a:rPr>
              <a:t> başka bir şehirde yaşayan, çok sevdiğiniz ve size çok nadir gelen amcanızın akşam saat 19.00’da birkaç saatliğine ailenizi ziyarete geleceğini ve sizi görmeyi çok istediğini </a:t>
            </a:r>
            <a:r>
              <a:rPr lang="tr-TR" sz="2000" dirty="0" err="1">
                <a:solidFill>
                  <a:prstClr val="black"/>
                </a:solidFill>
                <a:latin typeface="Comic Sans MS" pitchFamily="66" charset="0"/>
              </a:rPr>
              <a:t>söyledi.Siz</a:t>
            </a:r>
            <a:r>
              <a:rPr lang="tr-TR" sz="2000" dirty="0">
                <a:solidFill>
                  <a:prstClr val="black"/>
                </a:solidFill>
                <a:latin typeface="Comic Sans MS" pitchFamily="66" charset="0"/>
              </a:rPr>
              <a:t> de  onu görmeyi çok istiyorsunuz, fakat arkadaşınıza verdiğiniz randevu </a:t>
            </a:r>
            <a:r>
              <a:rPr lang="tr-TR" sz="2000" dirty="0" err="1">
                <a:solidFill>
                  <a:prstClr val="black"/>
                </a:solidFill>
                <a:latin typeface="Comic Sans MS" pitchFamily="66" charset="0"/>
              </a:rPr>
              <a:t>ortada.Zaten</a:t>
            </a:r>
            <a:r>
              <a:rPr lang="tr-TR" sz="2000" dirty="0">
                <a:solidFill>
                  <a:prstClr val="black"/>
                </a:solidFill>
                <a:latin typeface="Comic Sans MS" pitchFamily="66" charset="0"/>
              </a:rPr>
              <a:t> daha önce iki kez sözünüzü yerine getirmediniz.</a:t>
            </a:r>
          </a:p>
          <a:p>
            <a:pPr marL="265113" lvl="0" indent="-265113" fontAlgn="base">
              <a:spcBef>
                <a:spcPts val="250"/>
              </a:spcBef>
              <a:spcAft>
                <a:spcPct val="0"/>
              </a:spcAft>
              <a:buClr>
                <a:srgbClr val="F07F09"/>
              </a:buClr>
              <a:buSzPct val="80000"/>
              <a:buNone/>
            </a:pPr>
            <a:r>
              <a:rPr lang="tr-TR" sz="2000" dirty="0">
                <a:solidFill>
                  <a:prstClr val="black"/>
                </a:solidFill>
                <a:latin typeface="Comic Sans MS" pitchFamily="66" charset="0"/>
              </a:rPr>
              <a:t>            Arkadaşınıza verdiğiniz sözü mü yerine getireceksiniz, evde kalıp amcanızı mı göreceksiniz…..    </a:t>
            </a:r>
          </a:p>
          <a:p>
            <a:endParaRPr lang="tr-TR" dirty="0"/>
          </a:p>
        </p:txBody>
      </p:sp>
    </p:spTree>
    <p:extLst>
      <p:ext uri="{BB962C8B-B14F-4D97-AF65-F5344CB8AC3E}">
        <p14:creationId xmlns:p14="http://schemas.microsoft.com/office/powerpoint/2010/main" val="20191005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600" b="0" u="sng" cap="none" dirty="0">
                <a:ln>
                  <a:noFill/>
                </a:ln>
                <a:solidFill>
                  <a:srgbClr val="C00000"/>
                </a:solidFill>
                <a:latin typeface="Comic Sans MS" pitchFamily="66" charset="0"/>
              </a:rPr>
              <a:t>Durum-1</a:t>
            </a:r>
            <a:endParaRPr lang="tr-TR" dirty="0"/>
          </a:p>
        </p:txBody>
      </p:sp>
      <p:sp>
        <p:nvSpPr>
          <p:cNvPr id="3" name="İçerik Yer Tutucusu 2"/>
          <p:cNvSpPr>
            <a:spLocks noGrp="1"/>
          </p:cNvSpPr>
          <p:nvPr>
            <p:ph idx="1"/>
          </p:nvPr>
        </p:nvSpPr>
        <p:spPr/>
        <p:txBody>
          <a:bodyPr/>
          <a:lstStyle/>
          <a:p>
            <a:pPr marL="265113" lvl="0" indent="-265113" fontAlgn="base">
              <a:spcBef>
                <a:spcPts val="250"/>
              </a:spcBef>
              <a:spcAft>
                <a:spcPct val="0"/>
              </a:spcAft>
              <a:buClr>
                <a:srgbClr val="F07F09"/>
              </a:buClr>
              <a:buSzPct val="80000"/>
              <a:buFont typeface="Wingdings 2" pitchFamily="18" charset="2"/>
              <a:buChar char=""/>
            </a:pPr>
            <a:endParaRPr lang="tr-TR" sz="2800" dirty="0">
              <a:solidFill>
                <a:prstClr val="black"/>
              </a:solidFill>
              <a:latin typeface="Verdana"/>
            </a:endParaRPr>
          </a:p>
          <a:p>
            <a:pPr marL="265113" lvl="0" indent="-265113" fontAlgn="base">
              <a:spcBef>
                <a:spcPts val="250"/>
              </a:spcBef>
              <a:spcAft>
                <a:spcPct val="0"/>
              </a:spcAft>
              <a:buClr>
                <a:srgbClr val="F07F09"/>
              </a:buClr>
              <a:buSzPct val="80000"/>
              <a:buFont typeface="Wingdings 2" pitchFamily="18" charset="2"/>
              <a:buChar char=""/>
            </a:pPr>
            <a:r>
              <a:rPr lang="tr-TR" sz="2800" dirty="0">
                <a:solidFill>
                  <a:prstClr val="black"/>
                </a:solidFill>
                <a:latin typeface="Verdana"/>
              </a:rPr>
              <a:t>1. SEÇENEKLERİNİZ NELERDİR?</a:t>
            </a:r>
          </a:p>
          <a:p>
            <a:pPr marL="265113" lvl="0" indent="-265113" fontAlgn="base">
              <a:spcBef>
                <a:spcPts val="250"/>
              </a:spcBef>
              <a:spcAft>
                <a:spcPct val="0"/>
              </a:spcAft>
              <a:buClr>
                <a:srgbClr val="F07F09"/>
              </a:buClr>
              <a:buSzPct val="80000"/>
              <a:buFont typeface="Wingdings 2" pitchFamily="18" charset="2"/>
              <a:buChar char=""/>
            </a:pPr>
            <a:endParaRPr lang="tr-TR" sz="2800" dirty="0">
              <a:solidFill>
                <a:prstClr val="black"/>
              </a:solidFill>
              <a:latin typeface="Verdana"/>
            </a:endParaRPr>
          </a:p>
          <a:p>
            <a:pPr marL="265113" lvl="0" indent="-265113" fontAlgn="base">
              <a:spcBef>
                <a:spcPts val="250"/>
              </a:spcBef>
              <a:spcAft>
                <a:spcPct val="0"/>
              </a:spcAft>
              <a:buClr>
                <a:srgbClr val="F07F09"/>
              </a:buClr>
              <a:buSzPct val="80000"/>
              <a:buFont typeface="Wingdings 2" pitchFamily="18" charset="2"/>
              <a:buChar char=""/>
            </a:pPr>
            <a:r>
              <a:rPr lang="tr-TR" sz="2800" dirty="0">
                <a:solidFill>
                  <a:prstClr val="black"/>
                </a:solidFill>
                <a:latin typeface="Verdana"/>
              </a:rPr>
              <a:t>2.BU  SEÇENEKLERİN  HERBİRİNİN </a:t>
            </a:r>
          </a:p>
          <a:p>
            <a:pPr marL="265113" lvl="0" indent="-265113" fontAlgn="base">
              <a:spcBef>
                <a:spcPts val="250"/>
              </a:spcBef>
              <a:spcAft>
                <a:spcPct val="0"/>
              </a:spcAft>
              <a:buClr>
                <a:srgbClr val="F07F09"/>
              </a:buClr>
              <a:buSzPct val="80000"/>
              <a:buNone/>
            </a:pPr>
            <a:r>
              <a:rPr lang="tr-TR" sz="2800" dirty="0">
                <a:solidFill>
                  <a:prstClr val="black"/>
                </a:solidFill>
                <a:latin typeface="Verdana"/>
              </a:rPr>
              <a:t>       DOĞURACAĞI SONUÇLAR NELERDİR?</a:t>
            </a:r>
          </a:p>
          <a:p>
            <a:pPr marL="265113" lvl="0" indent="-265113" fontAlgn="base">
              <a:spcBef>
                <a:spcPts val="250"/>
              </a:spcBef>
              <a:spcAft>
                <a:spcPct val="0"/>
              </a:spcAft>
              <a:buClr>
                <a:srgbClr val="F07F09"/>
              </a:buClr>
              <a:buSzPct val="80000"/>
              <a:buNone/>
            </a:pPr>
            <a:endParaRPr lang="tr-TR" sz="2800" dirty="0">
              <a:solidFill>
                <a:prstClr val="black"/>
              </a:solidFill>
              <a:latin typeface="Verdana"/>
            </a:endParaRPr>
          </a:p>
          <a:p>
            <a:pPr marL="265113" lvl="0" indent="-265113" fontAlgn="base">
              <a:spcBef>
                <a:spcPts val="250"/>
              </a:spcBef>
              <a:spcAft>
                <a:spcPct val="0"/>
              </a:spcAft>
              <a:buClr>
                <a:srgbClr val="F07F09"/>
              </a:buClr>
              <a:buSzPct val="80000"/>
              <a:buFont typeface="Wingdings 2" pitchFamily="18" charset="2"/>
              <a:buChar char=""/>
            </a:pPr>
            <a:r>
              <a:rPr lang="tr-TR" sz="2800" dirty="0">
                <a:solidFill>
                  <a:prstClr val="black"/>
                </a:solidFill>
                <a:latin typeface="Verdana"/>
              </a:rPr>
              <a:t>3.SEÇENEKLERDEN   EN  UYGUNU  </a:t>
            </a:r>
          </a:p>
          <a:p>
            <a:pPr marL="265113" lvl="0" indent="-265113" fontAlgn="base">
              <a:spcBef>
                <a:spcPts val="250"/>
              </a:spcBef>
              <a:spcAft>
                <a:spcPct val="0"/>
              </a:spcAft>
              <a:buClr>
                <a:srgbClr val="F07F09"/>
              </a:buClr>
              <a:buSzPct val="80000"/>
              <a:buNone/>
            </a:pPr>
            <a:r>
              <a:rPr lang="tr-TR" sz="2800" dirty="0">
                <a:solidFill>
                  <a:prstClr val="black"/>
                </a:solidFill>
                <a:latin typeface="Verdana"/>
              </a:rPr>
              <a:t>        HANGİSİDİR?</a:t>
            </a:r>
          </a:p>
          <a:p>
            <a:endParaRPr lang="tr-TR" dirty="0"/>
          </a:p>
        </p:txBody>
      </p:sp>
    </p:spTree>
    <p:extLst>
      <p:ext uri="{BB962C8B-B14F-4D97-AF65-F5344CB8AC3E}">
        <p14:creationId xmlns:p14="http://schemas.microsoft.com/office/powerpoint/2010/main" val="38085740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marL="265113" lvl="0" indent="-265113" fontAlgn="base">
              <a:spcBef>
                <a:spcPts val="250"/>
              </a:spcBef>
              <a:spcAft>
                <a:spcPct val="0"/>
              </a:spcAft>
            </a:pPr>
            <a:r>
              <a:rPr lang="tr-TR" sz="3200" b="0" u="sng" cap="none" dirty="0">
                <a:ln>
                  <a:noFill/>
                </a:ln>
                <a:solidFill>
                  <a:srgbClr val="C00000"/>
                </a:solidFill>
                <a:latin typeface="Comic Sans MS" pitchFamily="66" charset="0"/>
                <a:ea typeface="+mn-ea"/>
                <a:cs typeface="+mn-cs"/>
              </a:rPr>
              <a:t>DURUM-2</a:t>
            </a:r>
            <a:r>
              <a:rPr lang="tr-TR" sz="1700" b="0" u="sng" cap="none" dirty="0">
                <a:ln>
                  <a:noFill/>
                </a:ln>
                <a:solidFill>
                  <a:prstClr val="black"/>
                </a:solidFill>
                <a:latin typeface="Comic Sans MS" pitchFamily="66" charset="0"/>
                <a:ea typeface="+mn-ea"/>
                <a:cs typeface="+mn-cs"/>
              </a:rPr>
              <a:t/>
            </a:r>
            <a:br>
              <a:rPr lang="tr-TR" sz="1700" b="0" u="sng" cap="none" dirty="0">
                <a:ln>
                  <a:noFill/>
                </a:ln>
                <a:solidFill>
                  <a:prstClr val="black"/>
                </a:solidFill>
                <a:latin typeface="Comic Sans MS" pitchFamily="66" charset="0"/>
                <a:ea typeface="+mn-ea"/>
                <a:cs typeface="+mn-cs"/>
              </a:rPr>
            </a:br>
            <a:endParaRPr lang="tr-TR" dirty="0"/>
          </a:p>
        </p:txBody>
      </p:sp>
      <p:sp>
        <p:nvSpPr>
          <p:cNvPr id="3" name="İçerik Yer Tutucusu 2"/>
          <p:cNvSpPr>
            <a:spLocks noGrp="1"/>
          </p:cNvSpPr>
          <p:nvPr>
            <p:ph idx="1"/>
          </p:nvPr>
        </p:nvSpPr>
        <p:spPr/>
        <p:txBody>
          <a:bodyPr>
            <a:normAutofit fontScale="92500" lnSpcReduction="20000"/>
          </a:bodyPr>
          <a:lstStyle/>
          <a:p>
            <a:pPr marL="265113" lvl="0" indent="-265113" fontAlgn="base">
              <a:spcBef>
                <a:spcPts val="250"/>
              </a:spcBef>
              <a:spcAft>
                <a:spcPct val="0"/>
              </a:spcAft>
              <a:buClr>
                <a:srgbClr val="F07F09"/>
              </a:buClr>
              <a:buSzPct val="80000"/>
              <a:buNone/>
            </a:pPr>
            <a:r>
              <a:rPr lang="tr-TR" sz="2000" dirty="0" smtClean="0">
                <a:solidFill>
                  <a:prstClr val="black"/>
                </a:solidFill>
                <a:latin typeface="Comic Sans MS" pitchFamily="66" charset="0"/>
              </a:rPr>
              <a:t>Öğretmeninizin </a:t>
            </a:r>
            <a:r>
              <a:rPr lang="tr-TR" sz="2000" dirty="0">
                <a:solidFill>
                  <a:prstClr val="black"/>
                </a:solidFill>
                <a:latin typeface="Comic Sans MS" pitchFamily="66" charset="0"/>
              </a:rPr>
              <a:t>çok pahalı  olan dizüstü bilgisayarı bir arkadaşınız tarafından </a:t>
            </a:r>
            <a:r>
              <a:rPr lang="tr-TR" sz="2000" dirty="0" err="1">
                <a:solidFill>
                  <a:prstClr val="black"/>
                </a:solidFill>
                <a:latin typeface="Comic Sans MS" pitchFamily="66" charset="0"/>
              </a:rPr>
              <a:t>çalındı.Bütün</a:t>
            </a:r>
            <a:r>
              <a:rPr lang="tr-TR" sz="2000" dirty="0">
                <a:solidFill>
                  <a:prstClr val="black"/>
                </a:solidFill>
                <a:latin typeface="Comic Sans MS" pitchFamily="66" charset="0"/>
              </a:rPr>
              <a:t> sınıf ve siz bunu yapanın kim olduğunu </a:t>
            </a:r>
            <a:r>
              <a:rPr lang="tr-TR" sz="2000" dirty="0" err="1">
                <a:solidFill>
                  <a:prstClr val="black"/>
                </a:solidFill>
                <a:latin typeface="Comic Sans MS" pitchFamily="66" charset="0"/>
              </a:rPr>
              <a:t>biliyorsunuz.Fakat</a:t>
            </a:r>
            <a:r>
              <a:rPr lang="tr-TR" sz="2000" dirty="0">
                <a:solidFill>
                  <a:prstClr val="black"/>
                </a:solidFill>
                <a:latin typeface="Comic Sans MS" pitchFamily="66" charset="0"/>
              </a:rPr>
              <a:t> kimse suçlunun kim olduğunu  öğretmene </a:t>
            </a:r>
            <a:r>
              <a:rPr lang="tr-TR" sz="2000" dirty="0" err="1">
                <a:solidFill>
                  <a:prstClr val="black"/>
                </a:solidFill>
                <a:latin typeface="Comic Sans MS" pitchFamily="66" charset="0"/>
              </a:rPr>
              <a:t>söylemedi.Bazı</a:t>
            </a:r>
            <a:r>
              <a:rPr lang="tr-TR" sz="2000" dirty="0">
                <a:solidFill>
                  <a:prstClr val="black"/>
                </a:solidFill>
                <a:latin typeface="Comic Sans MS" pitchFamily="66" charset="0"/>
              </a:rPr>
              <a:t> arkadaşlarınızın o öğrenciden dizüstü bilgisayarı geri vermesini istediğini ama onun bunu reddettiğini de duydunuz.</a:t>
            </a:r>
          </a:p>
          <a:p>
            <a:pPr marL="265113" lvl="0" indent="-265113" fontAlgn="base">
              <a:spcBef>
                <a:spcPts val="250"/>
              </a:spcBef>
              <a:spcAft>
                <a:spcPct val="0"/>
              </a:spcAft>
              <a:buClr>
                <a:srgbClr val="F07F09"/>
              </a:buClr>
              <a:buSzPct val="80000"/>
              <a:buNone/>
            </a:pPr>
            <a:r>
              <a:rPr lang="tr-TR" sz="2000" dirty="0">
                <a:solidFill>
                  <a:prstClr val="black"/>
                </a:solidFill>
                <a:latin typeface="Comic Sans MS" pitchFamily="66" charset="0"/>
              </a:rPr>
              <a:t>            Bir hafta sonra öğretmeniniz sınıfta ‘’bilgisayarı alanın geri getireceğini ümit ediyordum, ama maalesef bu olmadı ve bu duruma çok </a:t>
            </a:r>
            <a:r>
              <a:rPr lang="tr-TR" sz="2000" dirty="0" err="1">
                <a:solidFill>
                  <a:prstClr val="black"/>
                </a:solidFill>
                <a:latin typeface="Comic Sans MS" pitchFamily="66" charset="0"/>
              </a:rPr>
              <a:t>üzüldüm.Hepinizin</a:t>
            </a:r>
            <a:r>
              <a:rPr lang="tr-TR" sz="2000" dirty="0">
                <a:solidFill>
                  <a:prstClr val="black"/>
                </a:solidFill>
                <a:latin typeface="Comic Sans MS" pitchFamily="66" charset="0"/>
              </a:rPr>
              <a:t> bunu yapanın kim olduğunu bildiğinizi sanıyorum, ancak hiçbiriniz de bana bu konuda bilgi vermedi, nedenini </a:t>
            </a:r>
            <a:r>
              <a:rPr lang="tr-TR" sz="2000" dirty="0" err="1">
                <a:solidFill>
                  <a:prstClr val="black"/>
                </a:solidFill>
                <a:latin typeface="Comic Sans MS" pitchFamily="66" charset="0"/>
              </a:rPr>
              <a:t>anlayamıyorum.Dürüst</a:t>
            </a:r>
            <a:r>
              <a:rPr lang="tr-TR" sz="2000" dirty="0">
                <a:solidFill>
                  <a:prstClr val="black"/>
                </a:solidFill>
                <a:latin typeface="Comic Sans MS" pitchFamily="66" charset="0"/>
              </a:rPr>
              <a:t> olmak gerekirse bundan sonra bu sınıfa güven duyacağımı sanmıyorum’’ dedi.</a:t>
            </a:r>
          </a:p>
          <a:p>
            <a:pPr marL="265113" lvl="0" indent="-265113" fontAlgn="base">
              <a:spcBef>
                <a:spcPts val="250"/>
              </a:spcBef>
              <a:spcAft>
                <a:spcPct val="0"/>
              </a:spcAft>
              <a:buClr>
                <a:srgbClr val="F07F09"/>
              </a:buClr>
              <a:buSzPct val="80000"/>
              <a:buNone/>
            </a:pPr>
            <a:r>
              <a:rPr lang="tr-TR" sz="2000" dirty="0">
                <a:solidFill>
                  <a:prstClr val="black"/>
                </a:solidFill>
                <a:latin typeface="Comic Sans MS" pitchFamily="66" charset="0"/>
              </a:rPr>
              <a:t>            Öğretmeninizin yaşadıkları sizi çok </a:t>
            </a:r>
            <a:r>
              <a:rPr lang="tr-TR" sz="2000" dirty="0" err="1">
                <a:solidFill>
                  <a:prstClr val="black"/>
                </a:solidFill>
                <a:latin typeface="Comic Sans MS" pitchFamily="66" charset="0"/>
              </a:rPr>
              <a:t>üzüyor.Ancak</a:t>
            </a:r>
            <a:r>
              <a:rPr lang="tr-TR" sz="2000" dirty="0">
                <a:solidFill>
                  <a:prstClr val="black"/>
                </a:solidFill>
                <a:latin typeface="Comic Sans MS" pitchFamily="66" charset="0"/>
              </a:rPr>
              <a:t> arkadaşlarınız bir sınıf arkadaşınızı ele vermenin çok yanlış olacağını düşünüyor.</a:t>
            </a:r>
          </a:p>
          <a:p>
            <a:pPr marL="265113" lvl="0" indent="-265113" fontAlgn="base">
              <a:spcBef>
                <a:spcPts val="250"/>
              </a:spcBef>
              <a:spcAft>
                <a:spcPct val="0"/>
              </a:spcAft>
              <a:buClr>
                <a:srgbClr val="F07F09"/>
              </a:buClr>
              <a:buSzPct val="80000"/>
              <a:buNone/>
            </a:pPr>
            <a:r>
              <a:rPr lang="tr-TR" sz="2000" dirty="0">
                <a:solidFill>
                  <a:prstClr val="black"/>
                </a:solidFill>
                <a:latin typeface="Comic Sans MS" pitchFamily="66" charset="0"/>
              </a:rPr>
              <a:t>            Hangisi daha önemli, öğretmeninizin duyguları mı, yoksa sınıf arkadaşını ele vermeme biçiminde yazılı olmayan kural mı?</a:t>
            </a:r>
          </a:p>
          <a:p>
            <a:endParaRPr lang="tr-TR" dirty="0"/>
          </a:p>
        </p:txBody>
      </p:sp>
    </p:spTree>
    <p:extLst>
      <p:ext uri="{BB962C8B-B14F-4D97-AF65-F5344CB8AC3E}">
        <p14:creationId xmlns:p14="http://schemas.microsoft.com/office/powerpoint/2010/main" val="37132659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marL="265113" lvl="0" indent="-265113" fontAlgn="base">
              <a:spcBef>
                <a:spcPts val="250"/>
              </a:spcBef>
              <a:spcAft>
                <a:spcPct val="0"/>
              </a:spcAft>
            </a:pPr>
            <a:r>
              <a:rPr lang="tr-TR" sz="3200" b="0" u="sng" cap="none" dirty="0">
                <a:ln>
                  <a:noFill/>
                </a:ln>
                <a:solidFill>
                  <a:srgbClr val="C00000"/>
                </a:solidFill>
                <a:latin typeface="Comic Sans MS" pitchFamily="66" charset="0"/>
                <a:ea typeface="+mn-ea"/>
                <a:cs typeface="+mn-cs"/>
              </a:rPr>
              <a:t>DURUM-2</a:t>
            </a:r>
            <a:r>
              <a:rPr lang="tr-TR" sz="1700" b="0" u="sng" cap="none" dirty="0">
                <a:ln>
                  <a:noFill/>
                </a:ln>
                <a:solidFill>
                  <a:prstClr val="black"/>
                </a:solidFill>
                <a:latin typeface="Comic Sans MS" pitchFamily="66" charset="0"/>
                <a:ea typeface="+mn-ea"/>
                <a:cs typeface="+mn-cs"/>
              </a:rPr>
              <a:t/>
            </a:r>
            <a:br>
              <a:rPr lang="tr-TR" sz="1700" b="0" u="sng" cap="none" dirty="0">
                <a:ln>
                  <a:noFill/>
                </a:ln>
                <a:solidFill>
                  <a:prstClr val="black"/>
                </a:solidFill>
                <a:latin typeface="Comic Sans MS" pitchFamily="66" charset="0"/>
                <a:ea typeface="+mn-ea"/>
                <a:cs typeface="+mn-cs"/>
              </a:rPr>
            </a:br>
            <a:endParaRPr lang="tr-TR" dirty="0"/>
          </a:p>
        </p:txBody>
      </p:sp>
      <p:sp>
        <p:nvSpPr>
          <p:cNvPr id="3" name="İçerik Yer Tutucusu 2"/>
          <p:cNvSpPr>
            <a:spLocks noGrp="1"/>
          </p:cNvSpPr>
          <p:nvPr>
            <p:ph idx="1"/>
          </p:nvPr>
        </p:nvSpPr>
        <p:spPr/>
        <p:txBody>
          <a:bodyPr/>
          <a:lstStyle/>
          <a:p>
            <a:pPr marL="265113" lvl="0" indent="-265113" fontAlgn="base">
              <a:spcBef>
                <a:spcPts val="250"/>
              </a:spcBef>
              <a:spcAft>
                <a:spcPct val="0"/>
              </a:spcAft>
              <a:buClr>
                <a:srgbClr val="F07F09"/>
              </a:buClr>
              <a:buSzPct val="80000"/>
              <a:buFont typeface="Wingdings 2" pitchFamily="18" charset="2"/>
              <a:buChar char=""/>
            </a:pPr>
            <a:r>
              <a:rPr lang="tr-TR" sz="2800" dirty="0">
                <a:solidFill>
                  <a:prstClr val="black"/>
                </a:solidFill>
                <a:latin typeface="Verdana"/>
              </a:rPr>
              <a:t>1. SEÇENEKLERİNİZ NELERDİR?</a:t>
            </a:r>
          </a:p>
          <a:p>
            <a:pPr marL="265113" lvl="0" indent="-265113" fontAlgn="base">
              <a:spcBef>
                <a:spcPts val="250"/>
              </a:spcBef>
              <a:spcAft>
                <a:spcPct val="0"/>
              </a:spcAft>
              <a:buClr>
                <a:srgbClr val="F07F09"/>
              </a:buClr>
              <a:buSzPct val="80000"/>
              <a:buFont typeface="Wingdings 2" pitchFamily="18" charset="2"/>
              <a:buChar char=""/>
            </a:pPr>
            <a:endParaRPr lang="tr-TR" sz="2800" dirty="0">
              <a:solidFill>
                <a:prstClr val="black"/>
              </a:solidFill>
              <a:latin typeface="Verdana"/>
            </a:endParaRPr>
          </a:p>
          <a:p>
            <a:pPr marL="265113" lvl="0" indent="-265113" fontAlgn="base">
              <a:spcBef>
                <a:spcPts val="250"/>
              </a:spcBef>
              <a:spcAft>
                <a:spcPct val="0"/>
              </a:spcAft>
              <a:buClr>
                <a:srgbClr val="F07F09"/>
              </a:buClr>
              <a:buSzPct val="80000"/>
              <a:buFont typeface="Wingdings 2" pitchFamily="18" charset="2"/>
              <a:buChar char=""/>
            </a:pPr>
            <a:r>
              <a:rPr lang="tr-TR" sz="2800" dirty="0">
                <a:solidFill>
                  <a:prstClr val="black"/>
                </a:solidFill>
                <a:latin typeface="Verdana"/>
              </a:rPr>
              <a:t>2.BU  SEÇENEKLERİN  HERBİRİNİN </a:t>
            </a:r>
          </a:p>
          <a:p>
            <a:pPr marL="265113" lvl="0" indent="-265113" fontAlgn="base">
              <a:spcBef>
                <a:spcPts val="250"/>
              </a:spcBef>
              <a:spcAft>
                <a:spcPct val="0"/>
              </a:spcAft>
              <a:buClr>
                <a:srgbClr val="F07F09"/>
              </a:buClr>
              <a:buSzPct val="80000"/>
              <a:buNone/>
            </a:pPr>
            <a:r>
              <a:rPr lang="tr-TR" sz="2800" dirty="0">
                <a:solidFill>
                  <a:prstClr val="black"/>
                </a:solidFill>
                <a:latin typeface="Verdana"/>
              </a:rPr>
              <a:t>       DOĞURACAĞI SONUÇLAR NELERDİR?</a:t>
            </a:r>
          </a:p>
          <a:p>
            <a:pPr marL="265113" lvl="0" indent="-265113" fontAlgn="base">
              <a:spcBef>
                <a:spcPts val="250"/>
              </a:spcBef>
              <a:spcAft>
                <a:spcPct val="0"/>
              </a:spcAft>
              <a:buClr>
                <a:srgbClr val="F07F09"/>
              </a:buClr>
              <a:buSzPct val="80000"/>
              <a:buNone/>
            </a:pPr>
            <a:endParaRPr lang="tr-TR" sz="2800" dirty="0">
              <a:solidFill>
                <a:prstClr val="black"/>
              </a:solidFill>
              <a:latin typeface="Verdana"/>
            </a:endParaRPr>
          </a:p>
          <a:p>
            <a:pPr marL="265113" lvl="0" indent="-265113" fontAlgn="base">
              <a:spcBef>
                <a:spcPts val="250"/>
              </a:spcBef>
              <a:spcAft>
                <a:spcPct val="0"/>
              </a:spcAft>
              <a:buClr>
                <a:srgbClr val="F07F09"/>
              </a:buClr>
              <a:buSzPct val="80000"/>
              <a:buFont typeface="Wingdings 2" pitchFamily="18" charset="2"/>
              <a:buChar char=""/>
            </a:pPr>
            <a:r>
              <a:rPr lang="tr-TR" sz="2800" dirty="0">
                <a:solidFill>
                  <a:prstClr val="black"/>
                </a:solidFill>
                <a:latin typeface="Verdana"/>
              </a:rPr>
              <a:t>3.SEÇENEKLERDEN   EN  UYGUNU  </a:t>
            </a:r>
          </a:p>
          <a:p>
            <a:pPr marL="265113" lvl="0" indent="-265113" fontAlgn="base">
              <a:spcBef>
                <a:spcPts val="250"/>
              </a:spcBef>
              <a:spcAft>
                <a:spcPct val="0"/>
              </a:spcAft>
              <a:buClr>
                <a:srgbClr val="F07F09"/>
              </a:buClr>
              <a:buSzPct val="80000"/>
              <a:buNone/>
            </a:pPr>
            <a:r>
              <a:rPr lang="tr-TR" sz="2800" dirty="0">
                <a:solidFill>
                  <a:prstClr val="black"/>
                </a:solidFill>
                <a:latin typeface="Verdana"/>
              </a:rPr>
              <a:t>        HANGİSİDİR?</a:t>
            </a:r>
          </a:p>
          <a:p>
            <a:endParaRPr lang="tr-TR" dirty="0"/>
          </a:p>
        </p:txBody>
      </p:sp>
    </p:spTree>
    <p:extLst>
      <p:ext uri="{BB962C8B-B14F-4D97-AF65-F5344CB8AC3E}">
        <p14:creationId xmlns:p14="http://schemas.microsoft.com/office/powerpoint/2010/main" val="36177972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BDULLAH\Desktop\rehberlik resimleri\arka plan\imagesCA4NWVEG.jpg"/>
          <p:cNvPicPr>
            <a:picLocks noChangeAspect="1" noChangeArrowheads="1"/>
          </p:cNvPicPr>
          <p:nvPr/>
        </p:nvPicPr>
        <p:blipFill>
          <a:blip r:embed="rId2" cstate="print">
            <a:duotone>
              <a:schemeClr val="bg2">
                <a:shade val="45000"/>
                <a:satMod val="135000"/>
              </a:schemeClr>
              <a:prstClr val="white"/>
            </a:duotone>
            <a:extLst>
              <a:ext uri="{BEBA8EAE-BF5A-486C-A8C5-ECC9F3942E4B}">
                <a14:imgProps xmlns:a14="http://schemas.microsoft.com/office/drawing/2010/main">
                  <a14:imgLayer r:embed="rId3">
                    <a14:imgEffect>
                      <a14:artisticTexturizer/>
                    </a14:imgEffect>
                    <a14:imgEffect>
                      <a14:brightnessContrast contrast="-20000"/>
                    </a14:imgEffect>
                  </a14:imgLayer>
                </a14:imgProps>
              </a:ext>
            </a:extLst>
          </a:blip>
          <a:srcRect/>
          <a:stretch>
            <a:fillRect/>
          </a:stretch>
        </p:blipFill>
        <p:spPr bwMode="auto">
          <a:xfrm>
            <a:off x="0" y="1"/>
            <a:ext cx="9144000" cy="6858000"/>
          </a:xfrm>
          <a:prstGeom prst="rect">
            <a:avLst/>
          </a:prstGeom>
          <a:noFill/>
        </p:spPr>
      </p:pic>
      <p:sp>
        <p:nvSpPr>
          <p:cNvPr id="3" name="2 İçerik Yer Tutucusu"/>
          <p:cNvSpPr>
            <a:spLocks noGrp="1"/>
          </p:cNvSpPr>
          <p:nvPr>
            <p:ph sz="quarter" idx="1"/>
          </p:nvPr>
        </p:nvSpPr>
        <p:spPr>
          <a:xfrm>
            <a:off x="1475656" y="908720"/>
            <a:ext cx="6459488" cy="4873752"/>
          </a:xfrm>
        </p:spPr>
        <p:txBody>
          <a:bodyPr>
            <a:normAutofit/>
          </a:bodyPr>
          <a:lstStyle/>
          <a:p>
            <a:pPr>
              <a:buNone/>
            </a:pPr>
            <a:endParaRPr lang="tr-TR" sz="2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buNone/>
            </a:pPr>
            <a:endParaRPr lang="tr-TR" sz="2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buNone/>
            </a:pPr>
            <a:endParaRPr lang="tr-TR" sz="2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buNone/>
            </a:pPr>
            <a:endParaRPr lang="tr-TR" sz="2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buNone/>
            </a:pPr>
            <a:endParaRPr lang="tr-TR" sz="2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lgn="ctr">
              <a:buNone/>
            </a:pPr>
            <a:r>
              <a:rPr lang="tr-TR" sz="2800" b="1" cap="all" smtClean="0">
                <a:ln w="0"/>
                <a:solidFill>
                  <a:schemeClr val="accent3">
                    <a:lumMod val="75000"/>
                  </a:schemeClr>
                </a:solidFill>
                <a:effectLst>
                  <a:reflection blurRad="12700" stA="50000" endPos="50000" dist="5000" dir="5400000" sy="-100000" rotWithShape="0"/>
                </a:effectLst>
              </a:rPr>
              <a:t>HAZIRLAYAN:Nİğmet</a:t>
            </a:r>
            <a:r>
              <a:rPr lang="tr-TR" sz="2800" b="1" cap="all" dirty="0" smtClean="0">
                <a:ln w="0"/>
                <a:solidFill>
                  <a:schemeClr val="accent3">
                    <a:lumMod val="75000"/>
                  </a:schemeClr>
                </a:solidFill>
                <a:effectLst>
                  <a:reflection blurRad="12700" stA="50000" endPos="50000" dist="5000" dir="5400000" sy="-100000" rotWithShape="0"/>
                </a:effectLst>
              </a:rPr>
              <a:t> </a:t>
            </a:r>
            <a:r>
              <a:rPr lang="tr-TR" sz="2800" b="1" cap="all" dirty="0" smtClean="0">
                <a:ln w="0"/>
                <a:solidFill>
                  <a:schemeClr val="accent3">
                    <a:lumMod val="75000"/>
                  </a:schemeClr>
                </a:solidFill>
                <a:effectLst>
                  <a:reflection blurRad="12700" stA="50000" endPos="50000" dist="5000" dir="5400000" sy="-100000" rotWithShape="0"/>
                </a:effectLst>
              </a:rPr>
              <a:t>YILMAZ</a:t>
            </a:r>
          </a:p>
          <a:p>
            <a:pPr algn="ctr">
              <a:buNone/>
            </a:pPr>
            <a:r>
              <a:rPr lang="tr-TR" sz="2800" b="1" cap="all" dirty="0" smtClean="0">
                <a:ln w="0"/>
                <a:solidFill>
                  <a:schemeClr val="accent3">
                    <a:lumMod val="75000"/>
                  </a:schemeClr>
                </a:solidFill>
                <a:effectLst>
                  <a:reflection blurRad="12700" stA="50000" endPos="50000" dist="5000" dir="5400000" sy="-100000" rotWithShape="0"/>
                </a:effectLst>
              </a:rPr>
              <a:t>KUZULUK DR. ENVER ÖREN ORTAOKULU</a:t>
            </a:r>
          </a:p>
          <a:p>
            <a:pPr algn="ctr">
              <a:buNone/>
            </a:pPr>
            <a:r>
              <a:rPr lang="tr-TR" sz="2800" b="1" cap="all" dirty="0" smtClean="0">
                <a:ln w="0"/>
                <a:solidFill>
                  <a:schemeClr val="accent3">
                    <a:lumMod val="75000"/>
                  </a:schemeClr>
                </a:solidFill>
                <a:effectLst>
                  <a:reflection blurRad="12700" stA="50000" endPos="50000" dist="5000" dir="5400000" sy="-100000" rotWithShape="0"/>
                </a:effectLst>
              </a:rPr>
              <a:t>TEŞEKKÜRLER</a:t>
            </a:r>
            <a:endParaRPr lang="tr-TR" sz="2800" b="1" dirty="0">
              <a:solidFill>
                <a:schemeClr val="accent3">
                  <a:lumMod val="75000"/>
                </a:schemeClr>
              </a:solidFill>
            </a:endParaRPr>
          </a:p>
          <a:p>
            <a:pPr>
              <a:buNone/>
            </a:pPr>
            <a:endParaRPr lang="tr-TR" sz="2000" dirty="0" smtClean="0"/>
          </a:p>
        </p:txBody>
      </p:sp>
    </p:spTree>
    <p:extLst>
      <p:ext uri="{BB962C8B-B14F-4D97-AF65-F5344CB8AC3E}">
        <p14:creationId xmlns:p14="http://schemas.microsoft.com/office/powerpoint/2010/main" val="3414927895"/>
      </p:ext>
    </p:extLst>
  </p:cSld>
  <p:clrMapOvr>
    <a:masterClrMapping/>
  </p:clrMapOvr>
  <p:transition>
    <p:comb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7030A0"/>
                </a:solidFill>
              </a:rPr>
              <a:t>ÇATIŞMA</a:t>
            </a:r>
            <a:endParaRPr lang="tr-TR" dirty="0">
              <a:solidFill>
                <a:srgbClr val="7030A0"/>
              </a:solidFill>
            </a:endParaRPr>
          </a:p>
        </p:txBody>
      </p:sp>
      <p:sp>
        <p:nvSpPr>
          <p:cNvPr id="3" name="İçerik Yer Tutucusu 2"/>
          <p:cNvSpPr>
            <a:spLocks noGrp="1"/>
          </p:cNvSpPr>
          <p:nvPr>
            <p:ph idx="1"/>
          </p:nvPr>
        </p:nvSpPr>
        <p:spPr/>
        <p:txBody>
          <a:bodyPr/>
          <a:lstStyle/>
          <a:p>
            <a:r>
              <a:rPr lang="tr-TR" dirty="0" smtClean="0"/>
              <a:t>İnsan ilişkilerinde çatışma </a:t>
            </a:r>
            <a:r>
              <a:rPr lang="tr-TR" dirty="0" err="1" smtClean="0"/>
              <a:t>anlaşmazlığı,tartışmayı,kavgayı</a:t>
            </a:r>
            <a:r>
              <a:rPr lang="tr-TR" dirty="0" smtClean="0"/>
              <a:t> içerebilir.</a:t>
            </a:r>
          </a:p>
          <a:p>
            <a:r>
              <a:rPr lang="tr-TR" dirty="0" smtClean="0"/>
              <a:t>Çatışma doğası gereği ne olumlu ne </a:t>
            </a:r>
            <a:r>
              <a:rPr lang="tr-TR" dirty="0" err="1" smtClean="0"/>
              <a:t>olumsuzdur.Yaşamın</a:t>
            </a:r>
            <a:r>
              <a:rPr lang="tr-TR" dirty="0" smtClean="0"/>
              <a:t> doğal bir parçasıdır.</a:t>
            </a:r>
          </a:p>
          <a:p>
            <a:r>
              <a:rPr lang="tr-TR" dirty="0" smtClean="0"/>
              <a:t>Çatışmanın yapıcı ve yıkıcı olup-olmamasını çatışmayı çözme yöntemi belirler.</a:t>
            </a:r>
          </a:p>
          <a:p>
            <a:r>
              <a:rPr lang="tr-TR" dirty="0" smtClean="0"/>
              <a:t>Çatışma çözümünde yapıcı olmak için herkesin aynı yapıcı çözümleri eşit şekilde kullanması </a:t>
            </a:r>
            <a:r>
              <a:rPr lang="tr-TR" dirty="0" err="1" smtClean="0"/>
              <a:t>gerekir.Yoksa</a:t>
            </a:r>
            <a:r>
              <a:rPr lang="tr-TR" dirty="0" smtClean="0"/>
              <a:t> yapıcı çözüm yöntemi işe yaramaz.</a:t>
            </a:r>
            <a:endParaRPr lang="tr-TR" dirty="0"/>
          </a:p>
        </p:txBody>
      </p:sp>
    </p:spTree>
    <p:extLst>
      <p:ext uri="{BB962C8B-B14F-4D97-AF65-F5344CB8AC3E}">
        <p14:creationId xmlns:p14="http://schemas.microsoft.com/office/powerpoint/2010/main" val="10147987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359273" y="1102097"/>
            <a:ext cx="8496944" cy="5509200"/>
          </a:xfrm>
          <a:prstGeom prst="rect">
            <a:avLst/>
          </a:prstGeom>
          <a:noFill/>
        </p:spPr>
        <p:txBody>
          <a:bodyPr wrap="square" rtlCol="0">
            <a:spAutoFit/>
          </a:bodyPr>
          <a:lstStyle/>
          <a:p>
            <a:r>
              <a:rPr lang="tr-TR" sz="3200" dirty="0" smtClean="0">
                <a:latin typeface="Arial Black" pitchFamily="34" charset="0"/>
              </a:rPr>
              <a:t>	Tüm </a:t>
            </a:r>
            <a:r>
              <a:rPr lang="tr-TR" sz="3200" dirty="0">
                <a:latin typeface="Arial Black" pitchFamily="34" charset="0"/>
              </a:rPr>
              <a:t>arkadaşlarınızın bir başka gezegene gittiğini </a:t>
            </a:r>
            <a:r>
              <a:rPr lang="tr-TR" sz="3200" dirty="0" err="1">
                <a:latin typeface="Arial Black" pitchFamily="34" charset="0"/>
              </a:rPr>
              <a:t>düşünün.Sabah</a:t>
            </a:r>
            <a:r>
              <a:rPr lang="tr-TR" sz="3200" dirty="0">
                <a:latin typeface="Arial Black" pitchFamily="34" charset="0"/>
              </a:rPr>
              <a:t> okula gitmek için evden çıkıyorsunuz </a:t>
            </a:r>
            <a:r>
              <a:rPr lang="tr-TR" sz="3200" dirty="0" err="1">
                <a:latin typeface="Arial Black" pitchFamily="34" charset="0"/>
              </a:rPr>
              <a:t>yolda,serviste,okul</a:t>
            </a:r>
            <a:r>
              <a:rPr lang="tr-TR" sz="3200" dirty="0">
                <a:latin typeface="Arial Black" pitchFamily="34" charset="0"/>
              </a:rPr>
              <a:t> bahçesinde hiçbir arkadaşınıza rastlamıyorsunuz. Sınıfa </a:t>
            </a:r>
            <a:r>
              <a:rPr lang="tr-TR" sz="3200" dirty="0" err="1">
                <a:latin typeface="Arial Black" pitchFamily="34" charset="0"/>
              </a:rPr>
              <a:t>giriyorsunuz,sizden</a:t>
            </a:r>
            <a:r>
              <a:rPr lang="tr-TR" sz="3200" dirty="0">
                <a:latin typeface="Arial Black" pitchFamily="34" charset="0"/>
              </a:rPr>
              <a:t> başka öğrenci </a:t>
            </a:r>
            <a:r>
              <a:rPr lang="tr-TR" sz="3200" dirty="0" err="1">
                <a:latin typeface="Arial Black" pitchFamily="34" charset="0"/>
              </a:rPr>
              <a:t>yok.Dersi</a:t>
            </a:r>
            <a:r>
              <a:rPr lang="tr-TR" sz="3200" dirty="0">
                <a:latin typeface="Arial Black" pitchFamily="34" charset="0"/>
              </a:rPr>
              <a:t> tek başınıza </a:t>
            </a:r>
            <a:r>
              <a:rPr lang="tr-TR" sz="3200" dirty="0" err="1">
                <a:latin typeface="Arial Black" pitchFamily="34" charset="0"/>
              </a:rPr>
              <a:t>dinliyorsunuz,teneffüse</a:t>
            </a:r>
            <a:r>
              <a:rPr lang="tr-TR" sz="3200" dirty="0">
                <a:latin typeface="Arial Black" pitchFamily="34" charset="0"/>
              </a:rPr>
              <a:t> tek başınıza </a:t>
            </a:r>
            <a:r>
              <a:rPr lang="tr-TR" sz="3200" dirty="0" err="1">
                <a:latin typeface="Arial Black" pitchFamily="34" charset="0"/>
              </a:rPr>
              <a:t>çıkıyorsunuz,eve</a:t>
            </a:r>
            <a:r>
              <a:rPr lang="tr-TR" sz="3200" dirty="0">
                <a:latin typeface="Arial Black" pitchFamily="34" charset="0"/>
              </a:rPr>
              <a:t> tek başınıza </a:t>
            </a:r>
            <a:r>
              <a:rPr lang="tr-TR" sz="3200" dirty="0" err="1">
                <a:latin typeface="Arial Black" pitchFamily="34" charset="0"/>
              </a:rPr>
              <a:t>gidiyorsunuz.Okul</a:t>
            </a:r>
            <a:r>
              <a:rPr lang="tr-TR" sz="3200" dirty="0">
                <a:latin typeface="Arial Black" pitchFamily="34" charset="0"/>
              </a:rPr>
              <a:t> dönüşü oynamak için hiç arkadaşınız yok. </a:t>
            </a:r>
          </a:p>
        </p:txBody>
      </p:sp>
      <p:sp>
        <p:nvSpPr>
          <p:cNvPr id="4" name="Metin kutusu 3"/>
          <p:cNvSpPr txBox="1"/>
          <p:nvPr/>
        </p:nvSpPr>
        <p:spPr>
          <a:xfrm>
            <a:off x="359273" y="332656"/>
            <a:ext cx="8245175" cy="769441"/>
          </a:xfrm>
          <a:prstGeom prst="rect">
            <a:avLst/>
          </a:prstGeom>
          <a:noFill/>
        </p:spPr>
        <p:txBody>
          <a:bodyPr wrap="square" rtlCol="0">
            <a:spAutoFit/>
          </a:bodyPr>
          <a:lstStyle/>
          <a:p>
            <a:pPr algn="ctr"/>
            <a:r>
              <a:rPr lang="tr-TR" sz="4400" dirty="0" smtClean="0">
                <a:solidFill>
                  <a:schemeClr val="accent1">
                    <a:lumMod val="50000"/>
                  </a:schemeClr>
                </a:solidFill>
                <a:latin typeface="Arial Black" pitchFamily="34" charset="0"/>
              </a:rPr>
              <a:t>DÜŞÜNÜN!!</a:t>
            </a:r>
            <a:endParaRPr lang="tr-TR" sz="4400" dirty="0">
              <a:solidFill>
                <a:schemeClr val="accent1">
                  <a:lumMod val="50000"/>
                </a:schemeClr>
              </a:solidFill>
              <a:latin typeface="Arial Black" pitchFamily="34" charset="0"/>
            </a:endParaRPr>
          </a:p>
        </p:txBody>
      </p:sp>
    </p:spTree>
    <p:extLst>
      <p:ext uri="{BB962C8B-B14F-4D97-AF65-F5344CB8AC3E}">
        <p14:creationId xmlns:p14="http://schemas.microsoft.com/office/powerpoint/2010/main" val="28643734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19600" y="332656"/>
            <a:ext cx="8712968" cy="6740307"/>
          </a:xfrm>
          <a:prstGeom prst="rect">
            <a:avLst/>
          </a:prstGeom>
          <a:noFill/>
        </p:spPr>
        <p:txBody>
          <a:bodyPr wrap="square" rtlCol="0">
            <a:spAutoFit/>
          </a:bodyPr>
          <a:lstStyle/>
          <a:p>
            <a:pPr algn="ctr"/>
            <a:endParaRPr lang="tr-TR" sz="5400" dirty="0" smtClean="0">
              <a:latin typeface="Arial Black" pitchFamily="34" charset="0"/>
            </a:endParaRPr>
          </a:p>
          <a:p>
            <a:pPr algn="ctr"/>
            <a:r>
              <a:rPr lang="tr-TR" sz="5400" dirty="0" smtClean="0">
                <a:latin typeface="Arial Black" pitchFamily="34" charset="0"/>
              </a:rPr>
              <a:t>BİRBİRİMİZDEN FARKLI OLDUĞUMUZ İÇİN </a:t>
            </a:r>
          </a:p>
          <a:p>
            <a:pPr algn="ctr"/>
            <a:r>
              <a:rPr lang="tr-TR" sz="5400" dirty="0" smtClean="0">
                <a:latin typeface="Arial Black" pitchFamily="34" charset="0"/>
              </a:rPr>
              <a:t>ARKADAŞLARIMIZLA </a:t>
            </a:r>
            <a:r>
              <a:rPr lang="tr-TR" sz="5400" dirty="0">
                <a:latin typeface="Arial Black" pitchFamily="34" charset="0"/>
              </a:rPr>
              <a:t>ÇATIŞMA </a:t>
            </a:r>
            <a:r>
              <a:rPr lang="tr-TR" sz="5400" dirty="0" smtClean="0">
                <a:latin typeface="Arial Black" pitchFamily="34" charset="0"/>
              </a:rPr>
              <a:t>YAŞAYABİLİRİZ</a:t>
            </a:r>
          </a:p>
          <a:p>
            <a:pPr algn="ctr"/>
            <a:endParaRPr lang="tr-TR" sz="5400" dirty="0">
              <a:solidFill>
                <a:srgbClr val="FFC000"/>
              </a:solidFill>
              <a:latin typeface="Arial Black" pitchFamily="34" charset="0"/>
            </a:endParaRPr>
          </a:p>
        </p:txBody>
      </p:sp>
    </p:spTree>
    <p:extLst>
      <p:ext uri="{BB962C8B-B14F-4D97-AF65-F5344CB8AC3E}">
        <p14:creationId xmlns:p14="http://schemas.microsoft.com/office/powerpoint/2010/main" val="32085294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66775" y="260648"/>
            <a:ext cx="8712968" cy="6740307"/>
          </a:xfrm>
          <a:prstGeom prst="rect">
            <a:avLst/>
          </a:prstGeom>
          <a:noFill/>
        </p:spPr>
        <p:txBody>
          <a:bodyPr wrap="square" rtlCol="0">
            <a:spAutoFit/>
          </a:bodyPr>
          <a:lstStyle/>
          <a:p>
            <a:pPr algn="ctr"/>
            <a:r>
              <a:rPr lang="tr-TR" sz="5400" dirty="0" smtClean="0">
                <a:solidFill>
                  <a:srgbClr val="FFC000"/>
                </a:solidFill>
                <a:latin typeface="Arial Black" pitchFamily="34" charset="0"/>
              </a:rPr>
              <a:t> </a:t>
            </a:r>
            <a:r>
              <a:rPr lang="tr-TR" sz="5400" dirty="0" smtClean="0">
                <a:latin typeface="Arial Black" pitchFamily="34" charset="0"/>
              </a:rPr>
              <a:t>ÇATIŞMALARIMIZI UYGUN YÖNTEMLERLE ÇÖZMEK  HEM BİZİ HEM DE ARKADAŞLARIMIZI MUTLU EDER.</a:t>
            </a:r>
          </a:p>
          <a:p>
            <a:pPr algn="ctr"/>
            <a:endParaRPr lang="tr-TR" sz="5400" dirty="0">
              <a:solidFill>
                <a:srgbClr val="FFC000"/>
              </a:solidFill>
              <a:latin typeface="Arial Black" pitchFamily="34" charset="0"/>
            </a:endParaRPr>
          </a:p>
        </p:txBody>
      </p:sp>
    </p:spTree>
    <p:extLst>
      <p:ext uri="{BB962C8B-B14F-4D97-AF65-F5344CB8AC3E}">
        <p14:creationId xmlns:p14="http://schemas.microsoft.com/office/powerpoint/2010/main" val="30314215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348877" y="2060848"/>
            <a:ext cx="8496944" cy="2800767"/>
          </a:xfrm>
          <a:prstGeom prst="rect">
            <a:avLst/>
          </a:prstGeom>
          <a:noFill/>
        </p:spPr>
        <p:txBody>
          <a:bodyPr wrap="square" rtlCol="0">
            <a:spAutoFit/>
          </a:bodyPr>
          <a:lstStyle/>
          <a:p>
            <a:pPr algn="ctr"/>
            <a:r>
              <a:rPr lang="tr-TR" sz="4400" dirty="0">
                <a:solidFill>
                  <a:schemeClr val="bg2">
                    <a:lumMod val="10000"/>
                  </a:schemeClr>
                </a:solidFill>
                <a:latin typeface="Arial Black" pitchFamily="34" charset="0"/>
              </a:rPr>
              <a:t>ARKADAŞLARINIZLA ANLAŞMAZLIK YAŞADIĞINIZDA NELER </a:t>
            </a:r>
            <a:r>
              <a:rPr lang="tr-TR" sz="4400" dirty="0" smtClean="0">
                <a:solidFill>
                  <a:schemeClr val="bg2">
                    <a:lumMod val="10000"/>
                  </a:schemeClr>
                </a:solidFill>
                <a:latin typeface="Arial Black" pitchFamily="34" charset="0"/>
              </a:rPr>
              <a:t>YAPMALIYIZ </a:t>
            </a:r>
            <a:r>
              <a:rPr lang="tr-TR" sz="4400" dirty="0">
                <a:solidFill>
                  <a:schemeClr val="bg2">
                    <a:lumMod val="10000"/>
                  </a:schemeClr>
                </a:solidFill>
                <a:latin typeface="Arial Black" pitchFamily="34" charset="0"/>
              </a:rPr>
              <a:t>?</a:t>
            </a:r>
          </a:p>
        </p:txBody>
      </p:sp>
    </p:spTree>
    <p:extLst>
      <p:ext uri="{BB962C8B-B14F-4D97-AF65-F5344CB8AC3E}">
        <p14:creationId xmlns:p14="http://schemas.microsoft.com/office/powerpoint/2010/main" val="3513128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7030A0"/>
                </a:solidFill>
              </a:rPr>
              <a:t>ÇATIŞMA ÇÖZME YOLLARI</a:t>
            </a:r>
            <a:endParaRPr lang="tr-TR" dirty="0">
              <a:solidFill>
                <a:srgbClr val="7030A0"/>
              </a:solidFill>
            </a:endParaRPr>
          </a:p>
        </p:txBody>
      </p:sp>
      <p:sp>
        <p:nvSpPr>
          <p:cNvPr id="3" name="İçerik Yer Tutucusu 2"/>
          <p:cNvSpPr>
            <a:spLocks noGrp="1"/>
          </p:cNvSpPr>
          <p:nvPr>
            <p:ph idx="1"/>
          </p:nvPr>
        </p:nvSpPr>
        <p:spPr/>
        <p:txBody>
          <a:bodyPr/>
          <a:lstStyle/>
          <a:p>
            <a:pPr marL="0" indent="0">
              <a:buNone/>
            </a:pPr>
            <a:r>
              <a:rPr lang="tr-TR" dirty="0" smtClean="0"/>
              <a:t>KAÇINMA(kaybet-kazan veya kaybet-kaybet)</a:t>
            </a:r>
          </a:p>
          <a:p>
            <a:pPr marL="0" indent="0">
              <a:buNone/>
            </a:pPr>
            <a:r>
              <a:rPr lang="tr-TR" dirty="0" smtClean="0"/>
              <a:t>Yaşanan sorundan </a:t>
            </a:r>
            <a:r>
              <a:rPr lang="tr-TR" dirty="0" err="1" smtClean="0"/>
              <a:t>kaçma,küsme,sorun</a:t>
            </a:r>
            <a:r>
              <a:rPr lang="tr-TR" dirty="0" smtClean="0"/>
              <a:t> yokmuş gibi </a:t>
            </a:r>
            <a:r>
              <a:rPr lang="tr-TR" dirty="0" err="1" smtClean="0"/>
              <a:t>davranma.Kendi</a:t>
            </a:r>
            <a:r>
              <a:rPr lang="tr-TR" dirty="0" smtClean="0"/>
              <a:t> ihtiyacını yok sayar karşındakini düşünür veya iki kişide memnun olmaz.</a:t>
            </a:r>
          </a:p>
          <a:p>
            <a:pPr marL="0" indent="0">
              <a:buNone/>
            </a:pPr>
            <a:r>
              <a:rPr lang="tr-TR" dirty="0" smtClean="0"/>
              <a:t>YIKICI TEPKİLER(kazan-kaybet)</a:t>
            </a:r>
          </a:p>
          <a:p>
            <a:pPr marL="0" indent="0">
              <a:buNone/>
            </a:pPr>
            <a:r>
              <a:rPr lang="tr-TR" dirty="0" smtClean="0"/>
              <a:t>Çatışma yaşayan kişilerin birbirine </a:t>
            </a:r>
            <a:r>
              <a:rPr lang="tr-TR" dirty="0" err="1" smtClean="0"/>
              <a:t>vurarak,küserek,küfrederek,şikayet</a:t>
            </a:r>
            <a:r>
              <a:rPr lang="tr-TR" dirty="0" smtClean="0"/>
              <a:t> </a:t>
            </a:r>
            <a:r>
              <a:rPr lang="tr-TR" dirty="0" err="1" smtClean="0"/>
              <a:t>ederek,dedikodu</a:t>
            </a:r>
            <a:r>
              <a:rPr lang="tr-TR" dirty="0" smtClean="0"/>
              <a:t> yayarak tepki </a:t>
            </a:r>
            <a:r>
              <a:rPr lang="tr-TR" dirty="0" err="1" smtClean="0"/>
              <a:t>vermektir.Kişi</a:t>
            </a:r>
            <a:r>
              <a:rPr lang="tr-TR" dirty="0" smtClean="0"/>
              <a:t> diğerinin ihtiyacı yok sayılır sadece kendini düşünür.</a:t>
            </a:r>
          </a:p>
          <a:p>
            <a:pPr marL="0" indent="0">
              <a:buNone/>
            </a:pPr>
            <a:endParaRPr lang="tr-TR" dirty="0"/>
          </a:p>
        </p:txBody>
      </p:sp>
    </p:spTree>
    <p:extLst>
      <p:ext uri="{BB962C8B-B14F-4D97-AF65-F5344CB8AC3E}">
        <p14:creationId xmlns:p14="http://schemas.microsoft.com/office/powerpoint/2010/main" val="19729212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7030A0"/>
                </a:solidFill>
              </a:rPr>
              <a:t>ÇATIŞMA ÇÖZME YOLLARI</a:t>
            </a:r>
          </a:p>
        </p:txBody>
      </p:sp>
      <p:sp>
        <p:nvSpPr>
          <p:cNvPr id="3" name="İçerik Yer Tutucusu 2"/>
          <p:cNvSpPr>
            <a:spLocks noGrp="1"/>
          </p:cNvSpPr>
          <p:nvPr>
            <p:ph idx="1"/>
          </p:nvPr>
        </p:nvSpPr>
        <p:spPr/>
        <p:txBody>
          <a:bodyPr/>
          <a:lstStyle/>
          <a:p>
            <a:pPr marL="0" indent="0">
              <a:buNone/>
            </a:pPr>
            <a:endParaRPr lang="tr-TR" dirty="0" smtClean="0"/>
          </a:p>
          <a:p>
            <a:pPr marL="0" indent="0">
              <a:buNone/>
            </a:pPr>
            <a:endParaRPr lang="tr-TR" dirty="0"/>
          </a:p>
          <a:p>
            <a:pPr marL="0" indent="0" algn="ctr">
              <a:buNone/>
            </a:pPr>
            <a:r>
              <a:rPr lang="tr-TR" dirty="0" smtClean="0"/>
              <a:t>YAPICI VE BARIŞÇIL(kazan-kazan)</a:t>
            </a:r>
          </a:p>
          <a:p>
            <a:pPr marL="0" indent="0" algn="ctr">
              <a:buNone/>
            </a:pPr>
            <a:r>
              <a:rPr lang="tr-TR" dirty="0" smtClean="0"/>
              <a:t>Çatışma yaşayan kişilerin birbiriyle </a:t>
            </a:r>
            <a:r>
              <a:rPr lang="tr-TR" dirty="0" err="1" smtClean="0"/>
              <a:t>konuşması,empati</a:t>
            </a:r>
            <a:r>
              <a:rPr lang="tr-TR" dirty="0" smtClean="0"/>
              <a:t> </a:t>
            </a:r>
            <a:r>
              <a:rPr lang="tr-TR" dirty="0" err="1" smtClean="0"/>
              <a:t>kurması,ortak</a:t>
            </a:r>
            <a:r>
              <a:rPr lang="tr-TR" dirty="0" smtClean="0"/>
              <a:t> çözüm arayışına girilmesi</a:t>
            </a:r>
          </a:p>
          <a:p>
            <a:pPr marL="0" indent="0" algn="ctr">
              <a:buNone/>
            </a:pPr>
            <a:endParaRPr lang="tr-TR" dirty="0"/>
          </a:p>
        </p:txBody>
      </p:sp>
    </p:spTree>
    <p:extLst>
      <p:ext uri="{BB962C8B-B14F-4D97-AF65-F5344CB8AC3E}">
        <p14:creationId xmlns:p14="http://schemas.microsoft.com/office/powerpoint/2010/main" val="26712266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Zengin">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695</TotalTime>
  <Words>1240</Words>
  <Application>Microsoft Office PowerPoint</Application>
  <PresentationFormat>Ekran Gösterisi (4:3)</PresentationFormat>
  <Paragraphs>138</Paragraphs>
  <Slides>26</Slides>
  <Notes>0</Notes>
  <HiddenSlides>0</HiddenSlides>
  <MMClips>0</MMClips>
  <ScaleCrop>false</ScaleCrop>
  <HeadingPairs>
    <vt:vector size="4" baseType="variant">
      <vt:variant>
        <vt:lpstr>Tema</vt:lpstr>
      </vt:variant>
      <vt:variant>
        <vt:i4>2</vt:i4>
      </vt:variant>
      <vt:variant>
        <vt:lpstr>Slayt Başlıkları</vt:lpstr>
      </vt:variant>
      <vt:variant>
        <vt:i4>26</vt:i4>
      </vt:variant>
    </vt:vector>
  </HeadingPairs>
  <TitlesOfParts>
    <vt:vector size="28" baseType="lpstr">
      <vt:lpstr>Zengin</vt:lpstr>
      <vt:lpstr>Cumba</vt:lpstr>
      <vt:lpstr>PowerPoint Sunusu</vt:lpstr>
      <vt:lpstr>ÇATIŞMA NEDİR?</vt:lpstr>
      <vt:lpstr>ÇATIŞMA</vt:lpstr>
      <vt:lpstr>PowerPoint Sunusu</vt:lpstr>
      <vt:lpstr>PowerPoint Sunusu</vt:lpstr>
      <vt:lpstr>PowerPoint Sunusu</vt:lpstr>
      <vt:lpstr>PowerPoint Sunusu</vt:lpstr>
      <vt:lpstr>ÇATIŞMA ÇÖZME YOLLARI</vt:lpstr>
      <vt:lpstr>ÇATIŞMA ÇÖZME YOLLARI</vt:lpstr>
      <vt:lpstr>YAPICI VE BARIŞÇIL ÇATIŞMA ÇÖZME YOLLARININ YARARLARI</vt:lpstr>
      <vt:lpstr>YAPICI VE BARIŞÇIL ÇATIŞMA ÇÖZME YOLLARININ YARARLARI</vt:lpstr>
      <vt:lpstr>ETKİLİ ÇATIŞMA ÇÖZME BASAMAKLARI</vt:lpstr>
      <vt:lpstr>ETKİLİ ÇATIŞMA ÇÖZME BASAMAKLARI</vt:lpstr>
      <vt:lpstr>ETKİLİ ÇATIŞMA ÇÖZME BASAMAKLARI</vt:lpstr>
      <vt:lpstr>ETKİLİ ÇATIŞMA ÇÖZME BASAMAKLARI</vt:lpstr>
      <vt:lpstr>ETKİLİ ÇATIŞMA ÇÖZME BASAMAKLARI</vt:lpstr>
      <vt:lpstr>ETKİLİ ÇATIŞMA ÇÖZME BASAMAKLARI</vt:lpstr>
      <vt:lpstr>ETKİLİ ÇATIŞMA ÇÖZME BASAMAKLARI</vt:lpstr>
      <vt:lpstr>ETKİLİ ÇATIŞMA ÇÖZME BASAMAKLARI</vt:lpstr>
      <vt:lpstr>SINIF PAYLAŞIMI</vt:lpstr>
      <vt:lpstr>PowerPoint Sunusu</vt:lpstr>
      <vt:lpstr> Durum-1 </vt:lpstr>
      <vt:lpstr>Durum-1</vt:lpstr>
      <vt:lpstr>DURUM-2 </vt:lpstr>
      <vt:lpstr>DURUM-2 </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NİMET YILMAZ</dc:creator>
  <cp:lastModifiedBy>Okul Müdürü</cp:lastModifiedBy>
  <cp:revision>57</cp:revision>
  <dcterms:created xsi:type="dcterms:W3CDTF">2013-10-30T12:36:24Z</dcterms:created>
  <dcterms:modified xsi:type="dcterms:W3CDTF">2020-01-02T07:54:28Z</dcterms:modified>
</cp:coreProperties>
</file>