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79" r:id="rId2"/>
    <p:sldId id="336" r:id="rId3"/>
    <p:sldId id="338" r:id="rId4"/>
    <p:sldId id="339" r:id="rId5"/>
    <p:sldId id="340" r:id="rId6"/>
    <p:sldId id="341" r:id="rId7"/>
    <p:sldId id="367" r:id="rId8"/>
    <p:sldId id="333" r:id="rId9"/>
    <p:sldId id="335" r:id="rId10"/>
    <p:sldId id="369" r:id="rId11"/>
    <p:sldId id="371" r:id="rId12"/>
    <p:sldId id="370" r:id="rId13"/>
    <p:sldId id="372" r:id="rId14"/>
    <p:sldId id="342" r:id="rId15"/>
    <p:sldId id="343" r:id="rId16"/>
    <p:sldId id="344" r:id="rId17"/>
    <p:sldId id="345" r:id="rId18"/>
    <p:sldId id="346" r:id="rId19"/>
    <p:sldId id="347" r:id="rId20"/>
    <p:sldId id="348" r:id="rId21"/>
    <p:sldId id="349" r:id="rId22"/>
    <p:sldId id="350" r:id="rId23"/>
    <p:sldId id="36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80" d="100"/>
          <a:sy n="80" d="100"/>
        </p:scale>
        <p:origin x="-1110"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6DB63-0917-4EB1-ABAD-E0F57F3BCEEF}" type="datetimeFigureOut">
              <a:rPr lang="tr-TR" smtClean="0"/>
              <a:pPr/>
              <a:t>20.01.2019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3E02C-1042-4B85-904F-F4F3C6F1797A}" type="slidenum">
              <a:rPr lang="tr-TR" smtClean="0"/>
              <a:pPr/>
              <a:t>‹#›</a:t>
            </a:fld>
            <a:endParaRPr lang="tr-TR"/>
          </a:p>
        </p:txBody>
      </p:sp>
    </p:spTree>
    <p:extLst>
      <p:ext uri="{BB962C8B-B14F-4D97-AF65-F5344CB8AC3E}">
        <p14:creationId xmlns:p14="http://schemas.microsoft.com/office/powerpoint/2010/main" val="26487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899B377-F18E-48E5-AD89-660479114177}"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274213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İkizkenar Üçgen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Başlık 7"/>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371600" y="6012656"/>
            <a:ext cx="5791200" cy="365125"/>
          </a:xfrm>
        </p:spPr>
        <p:txBody>
          <a:bodyPr tIns="0" bIns="0" anchor="t"/>
          <a:lstStyle>
            <a:lvl1pPr algn="r">
              <a:defRPr sz="1000"/>
            </a:lvl1pPr>
          </a:lstStyle>
          <a:p>
            <a:fld id="{734AF70B-B820-4C4E-AF9C-0BE1B9BEAD34}" type="datetimeFigureOut">
              <a:rPr lang="tr-TR" smtClean="0">
                <a:solidFill>
                  <a:prstClr val="white"/>
                </a:solidFill>
              </a:rPr>
              <a:pPr/>
              <a:t>20.01.2019</a:t>
            </a:fld>
            <a:endParaRPr lang="tr-TR">
              <a:solidFill>
                <a:prstClr val="white"/>
              </a:solidFill>
            </a:endParaRPr>
          </a:p>
        </p:txBody>
      </p:sp>
      <p:sp>
        <p:nvSpPr>
          <p:cNvPr id="17" name="Altbilgi Yer Tutucusu 16"/>
          <p:cNvSpPr>
            <a:spLocks noGrp="1"/>
          </p:cNvSpPr>
          <p:nvPr>
            <p:ph type="ftr" sz="quarter" idx="11"/>
          </p:nvPr>
        </p:nvSpPr>
        <p:spPr>
          <a:xfrm>
            <a:off x="1371600" y="5650704"/>
            <a:ext cx="5791200" cy="365125"/>
          </a:xfrm>
        </p:spPr>
        <p:txBody>
          <a:bodyPr tIns="0" bIns="0" anchor="b"/>
          <a:lstStyle>
            <a:lvl1pPr algn="r">
              <a:defRPr sz="1100"/>
            </a:lvl1pPr>
          </a:lstStyle>
          <a:p>
            <a:endParaRPr lang="tr-TR">
              <a:solidFill>
                <a:prstClr val="white"/>
              </a:solidFill>
            </a:endParaRPr>
          </a:p>
        </p:txBody>
      </p:sp>
      <p:sp>
        <p:nvSpPr>
          <p:cNvPr id="29" name="Slayt Numarası Yer Tutucus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650C13A-9030-4C27-A257-D0E1A528948E}" type="slidenum">
              <a:rPr lang="tr-TR" smtClean="0"/>
              <a:pPr/>
              <a:t>‹#›</a:t>
            </a:fld>
            <a:endParaRPr lang="tr-TR"/>
          </a:p>
        </p:txBody>
      </p:sp>
    </p:spTree>
    <p:extLst>
      <p:ext uri="{BB962C8B-B14F-4D97-AF65-F5344CB8AC3E}">
        <p14:creationId xmlns:p14="http://schemas.microsoft.com/office/powerpoint/2010/main" val="420028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69275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2556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791456" y="6480048"/>
            <a:ext cx="2133600" cy="301752"/>
          </a:xfrm>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5" name="Altbilgi Yer Tutucusu 4"/>
          <p:cNvSpPr>
            <a:spLocks noGrp="1"/>
          </p:cNvSpPr>
          <p:nvPr>
            <p:ph type="ftr" sz="quarter" idx="11"/>
          </p:nvPr>
        </p:nvSpPr>
        <p:spPr>
          <a:xfrm>
            <a:off x="457200"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7057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Dik Üçgen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kizkenar Üçgen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Veri Yer Tutucusu 3"/>
          <p:cNvSpPr>
            <a:spLocks noGrp="1"/>
          </p:cNvSpPr>
          <p:nvPr>
            <p:ph type="dt" sz="half" idx="10"/>
          </p:nvPr>
        </p:nvSpPr>
        <p:spPr>
          <a:xfrm>
            <a:off x="6955632" y="6477000"/>
            <a:ext cx="2133600" cy="304800"/>
          </a:xfrm>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5" name="Altbilgi Yer Tutucusu 4"/>
          <p:cNvSpPr>
            <a:spLocks noGrp="1"/>
          </p:cNvSpPr>
          <p:nvPr>
            <p:ph type="ftr" sz="quarter" idx="11"/>
          </p:nvPr>
        </p:nvSpPr>
        <p:spPr>
          <a:xfrm>
            <a:off x="2619376" y="6480969"/>
            <a:ext cx="4260056" cy="300831"/>
          </a:xfrm>
        </p:spPr>
        <p:txBody>
          <a:bodyPr/>
          <a:lstStyle/>
          <a:p>
            <a:endParaRPr lang="tr-TR">
              <a:solidFill>
                <a:prstClr val="white"/>
              </a:solidFill>
            </a:endParaRPr>
          </a:p>
        </p:txBody>
      </p:sp>
      <p:sp>
        <p:nvSpPr>
          <p:cNvPr id="6" name="Slayt Numarası Yer Tutucusu 5"/>
          <p:cNvSpPr>
            <a:spLocks noGrp="1"/>
          </p:cNvSpPr>
          <p:nvPr>
            <p:ph type="sldNum" sz="quarter" idx="12"/>
          </p:nvPr>
        </p:nvSpPr>
        <p:spPr>
          <a:xfrm>
            <a:off x="8451056" y="809624"/>
            <a:ext cx="502920" cy="300831"/>
          </a:xfrm>
        </p:spPr>
        <p:txBody>
          <a:bodyPr/>
          <a:lstStyle/>
          <a:p>
            <a:fld id="{9650C13A-9030-4C27-A257-D0E1A528948E}" type="slidenum">
              <a:rPr lang="tr-TR" smtClean="0">
                <a:solidFill>
                  <a:prstClr val="white"/>
                </a:solidFill>
              </a:rPr>
              <a:pPr/>
              <a:t>‹#›</a:t>
            </a:fld>
            <a:endParaRPr lang="tr-TR">
              <a:solidFill>
                <a:prstClr val="white"/>
              </a:solidFill>
            </a:endParaRPr>
          </a:p>
        </p:txBody>
      </p:sp>
      <p:cxnSp>
        <p:nvCxnSpPr>
          <p:cNvPr id="11" name="Düz Bağlayıcı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Düz Bağlayıcı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Başlık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95766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4791456" y="6480969"/>
            <a:ext cx="2133600" cy="301752"/>
          </a:xfrm>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6" name="Altbilgi Yer Tutucusu 5"/>
          <p:cNvSpPr>
            <a:spLocks noGrp="1"/>
          </p:cNvSpPr>
          <p:nvPr>
            <p:ph type="ftr" sz="quarter" idx="11"/>
          </p:nvPr>
        </p:nvSpPr>
        <p:spPr>
          <a:xfrm>
            <a:off x="457200" y="6480969"/>
            <a:ext cx="4260056" cy="301752"/>
          </a:xfrm>
        </p:spPr>
        <p:txBody>
          <a:bodyPr/>
          <a:lstStyle/>
          <a:p>
            <a:endParaRPr lang="tr-TR">
              <a:solidFill>
                <a:prstClr val="white"/>
              </a:solidFill>
            </a:endParaRPr>
          </a:p>
        </p:txBody>
      </p:sp>
      <p:sp>
        <p:nvSpPr>
          <p:cNvPr id="7" name="Slayt Numarası Yer Tutucusu 6"/>
          <p:cNvSpPr>
            <a:spLocks noGrp="1"/>
          </p:cNvSpPr>
          <p:nvPr>
            <p:ph type="sldNum" sz="quarter" idx="12"/>
          </p:nvPr>
        </p:nvSpPr>
        <p:spPr>
          <a:xfrm>
            <a:off x="7589520" y="6480969"/>
            <a:ext cx="502920" cy="301752"/>
          </a:xfrm>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685891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a:xfrm>
            <a:off x="4791456" y="6480969"/>
            <a:ext cx="2130552" cy="301752"/>
          </a:xfrm>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8" name="Altbilgi Yer Tutucusu 7"/>
          <p:cNvSpPr>
            <a:spLocks noGrp="1"/>
          </p:cNvSpPr>
          <p:nvPr>
            <p:ph type="ftr" sz="quarter" idx="11"/>
          </p:nvPr>
        </p:nvSpPr>
        <p:spPr>
          <a:xfrm>
            <a:off x="457200" y="6480969"/>
            <a:ext cx="4261104" cy="301752"/>
          </a:xfrm>
        </p:spPr>
        <p:txBody>
          <a:bodyPr/>
          <a:lstStyle/>
          <a:p>
            <a:endParaRPr lang="tr-TR">
              <a:solidFill>
                <a:prstClr val="white"/>
              </a:solidFill>
            </a:endParaRPr>
          </a:p>
        </p:txBody>
      </p:sp>
      <p:sp>
        <p:nvSpPr>
          <p:cNvPr id="9" name="Slayt Numarası Yer Tutucusu 8"/>
          <p:cNvSpPr>
            <a:spLocks noGrp="1"/>
          </p:cNvSpPr>
          <p:nvPr>
            <p:ph type="sldNum" sz="quarter" idx="12"/>
          </p:nvPr>
        </p:nvSpPr>
        <p:spPr>
          <a:xfrm>
            <a:off x="7589520" y="6483096"/>
            <a:ext cx="502920" cy="301752"/>
          </a:xfrm>
        </p:spPr>
        <p:txBody>
          <a:bodyPr/>
          <a:lstStyle>
            <a:lvl1pPr algn="ctr">
              <a:defRPr/>
            </a:lvl1p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3733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551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791456" y="6480969"/>
            <a:ext cx="2133600" cy="301752"/>
          </a:xfrm>
        </p:spPr>
        <p:txBody>
          <a:bodyPr/>
          <a:lstStyle/>
          <a:p>
            <a:fld id="{734AF70B-B820-4C4E-AF9C-0BE1B9BEAD34}" type="datetimeFigureOut">
              <a:rPr lang="tr-TR" smtClean="0">
                <a:solidFill>
                  <a:prstClr val="white"/>
                </a:solidFill>
              </a:rPr>
              <a:pPr/>
              <a:t>20.01.2019</a:t>
            </a:fld>
            <a:endParaRPr lang="tr-TR">
              <a:solidFill>
                <a:prstClr val="white"/>
              </a:solidFill>
            </a:endParaRPr>
          </a:p>
        </p:txBody>
      </p:sp>
      <p:sp>
        <p:nvSpPr>
          <p:cNvPr id="3" name="Altbilgi Yer Tutucusu 2"/>
          <p:cNvSpPr>
            <a:spLocks noGrp="1"/>
          </p:cNvSpPr>
          <p:nvPr>
            <p:ph type="ftr" sz="quarter" idx="11"/>
          </p:nvPr>
        </p:nvSpPr>
        <p:spPr>
          <a:xfrm>
            <a:off x="457200" y="6481890"/>
            <a:ext cx="4260056" cy="300831"/>
          </a:xfrm>
        </p:spPr>
        <p:txBody>
          <a:bodyPr/>
          <a:lstStyle/>
          <a:p>
            <a:endParaRPr lang="tr-TR">
              <a:solidFill>
                <a:prstClr val="white"/>
              </a:solidFill>
            </a:endParaRPr>
          </a:p>
        </p:txBody>
      </p:sp>
      <p:sp>
        <p:nvSpPr>
          <p:cNvPr id="4" name="Slayt Numarası Yer Tutucusu 3"/>
          <p:cNvSpPr>
            <a:spLocks noGrp="1"/>
          </p:cNvSpPr>
          <p:nvPr>
            <p:ph type="sldNum" sz="quarter" idx="12"/>
          </p:nvPr>
        </p:nvSpPr>
        <p:spPr>
          <a:xfrm>
            <a:off x="7589520" y="6480969"/>
            <a:ext cx="502920" cy="301752"/>
          </a:xfrm>
        </p:spPr>
        <p:txBody>
          <a:body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4884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278976" y="6556248"/>
            <a:ext cx="2133600" cy="301752"/>
          </a:xfrm>
        </p:spPr>
        <p:txBody>
          <a:bodyPr/>
          <a:lstStyle>
            <a:lvl1pPr>
              <a:defRPr sz="900"/>
            </a:lvl1pPr>
          </a:lstStyle>
          <a:p>
            <a:fld id="{734AF70B-B820-4C4E-AF9C-0BE1B9BEAD34}" type="datetimeFigureOut">
              <a:rPr lang="tr-TR" smtClean="0">
                <a:solidFill>
                  <a:prstClr val="white"/>
                </a:solidFill>
              </a:rPr>
              <a:pPr/>
              <a:t>20.01.2019</a:t>
            </a:fld>
            <a:endParaRPr lang="tr-TR">
              <a:solidFill>
                <a:prstClr val="white"/>
              </a:solidFill>
            </a:endParaRPr>
          </a:p>
        </p:txBody>
      </p:sp>
      <p:sp>
        <p:nvSpPr>
          <p:cNvPr id="6" name="Altbilgi Yer Tutucusu 5"/>
          <p:cNvSpPr>
            <a:spLocks noGrp="1"/>
          </p:cNvSpPr>
          <p:nvPr>
            <p:ph type="ftr" sz="quarter" idx="11"/>
          </p:nvPr>
        </p:nvSpPr>
        <p:spPr>
          <a:xfrm>
            <a:off x="1135856" y="6556248"/>
            <a:ext cx="5143120"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410576" y="6556248"/>
            <a:ext cx="502920" cy="301752"/>
          </a:xfrm>
        </p:spPr>
        <p:txBody>
          <a:bodyPr/>
          <a:lstStyle>
            <a:lvl1pPr>
              <a:defRPr sz="900"/>
            </a:lvl1p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87169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6108192" y="6556248"/>
            <a:ext cx="2103120" cy="301752"/>
          </a:xfrm>
        </p:spPr>
        <p:txBody>
          <a:bodyPr/>
          <a:lstStyle>
            <a:lvl1pPr>
              <a:defRPr sz="900"/>
            </a:lvl1pPr>
          </a:lstStyle>
          <a:p>
            <a:fld id="{734AF70B-B820-4C4E-AF9C-0BE1B9BEAD34}" type="datetimeFigureOut">
              <a:rPr lang="tr-TR" smtClean="0">
                <a:solidFill>
                  <a:prstClr val="white"/>
                </a:solidFill>
              </a:rPr>
              <a:pPr/>
              <a:t>20.01.2019</a:t>
            </a:fld>
            <a:endParaRPr lang="tr-TR">
              <a:solidFill>
                <a:prstClr val="white"/>
              </a:solidFill>
            </a:endParaRPr>
          </a:p>
        </p:txBody>
      </p:sp>
      <p:sp>
        <p:nvSpPr>
          <p:cNvPr id="6" name="Altbilgi Yer Tutucusu 5"/>
          <p:cNvSpPr>
            <a:spLocks noGrp="1"/>
          </p:cNvSpPr>
          <p:nvPr>
            <p:ph type="ftr" sz="quarter" idx="11"/>
          </p:nvPr>
        </p:nvSpPr>
        <p:spPr>
          <a:xfrm>
            <a:off x="1170432" y="6557169"/>
            <a:ext cx="4948072" cy="301752"/>
          </a:xfrm>
        </p:spPr>
        <p:txBody>
          <a:bodyPr/>
          <a:lstStyle>
            <a:lvl1pPr>
              <a:defRPr sz="900"/>
            </a:lvl1pPr>
          </a:lstStyle>
          <a:p>
            <a:endParaRPr lang="tr-TR">
              <a:solidFill>
                <a:prstClr val="white"/>
              </a:solidFill>
            </a:endParaRPr>
          </a:p>
        </p:txBody>
      </p:sp>
      <p:sp>
        <p:nvSpPr>
          <p:cNvPr id="7" name="Slayt Numarası Yer Tutucusu 6"/>
          <p:cNvSpPr>
            <a:spLocks noGrp="1"/>
          </p:cNvSpPr>
          <p:nvPr>
            <p:ph type="sldNum" sz="quarter" idx="12"/>
          </p:nvPr>
        </p:nvSpPr>
        <p:spPr>
          <a:xfrm>
            <a:off x="8217192" y="6556248"/>
            <a:ext cx="365760" cy="301752"/>
          </a:xfrm>
        </p:spPr>
        <p:txBody>
          <a:bodyPr/>
          <a:lstStyle>
            <a:lvl1pPr algn="ctr">
              <a:defRPr sz="900"/>
            </a:lvl1p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3568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Dik Üçgen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Düz Bağlayıcı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Düz Bağlayıcı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Başlık Yer Tutucusu 21"/>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34AF70B-B820-4C4E-AF9C-0BE1B9BEAD34}" type="datetimeFigureOut">
              <a:rPr lang="tr-TR" smtClean="0">
                <a:solidFill>
                  <a:prstClr val="white"/>
                </a:solidFill>
              </a:rPr>
              <a:pPr/>
              <a:t>20.01.2019</a:t>
            </a:fld>
            <a:endParaRPr lang="tr-TR">
              <a:solidFill>
                <a:prstClr val="white"/>
              </a:solidFill>
            </a:endParaRPr>
          </a:p>
        </p:txBody>
      </p:sp>
      <p:sp>
        <p:nvSpPr>
          <p:cNvPr id="3" name="Altbilgi Yer Tutucusu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solidFill>
                <a:prstClr val="white"/>
              </a:solidFill>
            </a:endParaRPr>
          </a:p>
        </p:txBody>
      </p:sp>
      <p:sp>
        <p:nvSpPr>
          <p:cNvPr id="23" name="Slayt Numarası Yer Tutucus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650C13A-9030-4C27-A257-D0E1A528948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440354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cukvegenc.com/etiket/cinsel-gelisi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0" y="-27384"/>
            <a:ext cx="9144000" cy="7017306"/>
          </a:xfrm>
          <a:prstGeom prst="rect">
            <a:avLst/>
          </a:prstGeom>
          <a:solidFill>
            <a:schemeClr val="accent4">
              <a:lumMod val="20000"/>
              <a:lumOff val="80000"/>
            </a:schemeClr>
          </a:solidFill>
        </p:spPr>
        <p:txBody>
          <a:bodyPr wrap="square" rtlCol="0">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11560" y="1773109"/>
            <a:ext cx="7056784" cy="3416320"/>
          </a:xfrm>
          <a:prstGeom prst="rect">
            <a:avLst/>
          </a:prstGeom>
        </p:spPr>
        <p:txBody>
          <a:bodyPr wrap="square">
            <a:spAutoFit/>
          </a:bodyPr>
          <a:lstStyle/>
          <a:p>
            <a:pPr algn="ctr"/>
            <a:r>
              <a:rPr lang="tr-TR" sz="5400" dirty="0" smtClean="0">
                <a:solidFill>
                  <a:schemeClr val="accent3">
                    <a:lumMod val="50000"/>
                  </a:schemeClr>
                </a:solidFill>
                <a:latin typeface="Algerian" pitchFamily="82" charset="0"/>
              </a:rPr>
              <a:t> </a:t>
            </a:r>
            <a:r>
              <a:rPr lang="tr-TR" sz="5400" dirty="0">
                <a:solidFill>
                  <a:schemeClr val="accent3">
                    <a:lumMod val="50000"/>
                  </a:schemeClr>
                </a:solidFill>
                <a:latin typeface="Algerian" pitchFamily="82" charset="0"/>
              </a:rPr>
              <a:t>11 – 14 Yaş </a:t>
            </a:r>
            <a:r>
              <a:rPr lang="tr-TR" sz="5400" dirty="0" err="1" smtClean="0">
                <a:solidFill>
                  <a:schemeClr val="accent3">
                    <a:lumMod val="50000"/>
                  </a:schemeClr>
                </a:solidFill>
                <a:latin typeface="Algerian" pitchFamily="82" charset="0"/>
              </a:rPr>
              <a:t>Dönemİ</a:t>
            </a:r>
            <a:r>
              <a:rPr lang="tr-TR" sz="5400" dirty="0" smtClean="0">
                <a:solidFill>
                  <a:schemeClr val="accent3">
                    <a:lumMod val="50000"/>
                  </a:schemeClr>
                </a:solidFill>
                <a:latin typeface="Algerian" pitchFamily="82" charset="0"/>
              </a:rPr>
              <a:t> </a:t>
            </a:r>
            <a:r>
              <a:rPr lang="tr-TR" sz="5400" dirty="0" err="1" smtClean="0">
                <a:solidFill>
                  <a:schemeClr val="accent3">
                    <a:lumMod val="50000"/>
                  </a:schemeClr>
                </a:solidFill>
                <a:latin typeface="Algerian" pitchFamily="82" charset="0"/>
              </a:rPr>
              <a:t>Özellİklerİ</a:t>
            </a:r>
            <a:r>
              <a:rPr lang="tr-TR" sz="5400" dirty="0" smtClean="0">
                <a:solidFill>
                  <a:schemeClr val="accent3">
                    <a:lumMod val="50000"/>
                  </a:schemeClr>
                </a:solidFill>
                <a:latin typeface="Algerian" pitchFamily="82" charset="0"/>
              </a:rPr>
              <a:t> </a:t>
            </a:r>
            <a:r>
              <a:rPr lang="tr-TR" sz="5400" dirty="0">
                <a:solidFill>
                  <a:schemeClr val="accent3">
                    <a:lumMod val="50000"/>
                  </a:schemeClr>
                </a:solidFill>
                <a:latin typeface="Algerian" pitchFamily="82" charset="0"/>
              </a:rPr>
              <a:t>(</a:t>
            </a:r>
            <a:r>
              <a:rPr lang="tr-TR" sz="5400" dirty="0" smtClean="0">
                <a:solidFill>
                  <a:schemeClr val="accent3">
                    <a:lumMod val="50000"/>
                  </a:schemeClr>
                </a:solidFill>
                <a:latin typeface="Algerian" pitchFamily="82" charset="0"/>
              </a:rPr>
              <a:t>ERİNLİK/ERGENLİK DÖNEMİ)</a:t>
            </a:r>
            <a:endParaRPr lang="tr-TR" sz="5400" dirty="0">
              <a:solidFill>
                <a:schemeClr val="accent3">
                  <a:lumMod val="50000"/>
                </a:schemeClr>
              </a:solidFill>
              <a:latin typeface="Algerian" pitchFamily="82" charset="0"/>
            </a:endParaRPr>
          </a:p>
        </p:txBody>
      </p:sp>
    </p:spTree>
    <p:extLst>
      <p:ext uri="{BB962C8B-B14F-4D97-AF65-F5344CB8AC3E}">
        <p14:creationId xmlns:p14="http://schemas.microsoft.com/office/powerpoint/2010/main" val="94131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80231"/>
            <a:ext cx="8208912" cy="7348165"/>
          </a:xfrm>
          <a:prstGeom prst="rect">
            <a:avLst/>
          </a:prstGeom>
          <a:noFill/>
        </p:spPr>
        <p:txBody>
          <a:bodyPr wrap="square" rtlCol="0">
            <a:spAutoFit/>
          </a:bodyPr>
          <a:lstStyle/>
          <a:p>
            <a:pPr>
              <a:lnSpc>
                <a:spcPct val="115000"/>
              </a:lnSpc>
            </a:pPr>
            <a:r>
              <a:rPr lang="tr-TR" sz="2800" dirty="0" smtClean="0">
                <a:solidFill>
                  <a:prstClr val="black"/>
                </a:solidFill>
                <a:latin typeface="Arial" pitchFamily="34" charset="0"/>
                <a:ea typeface="Calibri"/>
                <a:cs typeface="Arial" pitchFamily="34" charset="0"/>
              </a:rPr>
              <a:t>CİNSEL GELİŞİM</a:t>
            </a:r>
          </a:p>
          <a:p>
            <a:pPr>
              <a:lnSpc>
                <a:spcPct val="115000"/>
              </a:lnSpc>
            </a:pPr>
            <a:r>
              <a:rPr lang="tr-TR" sz="2000" dirty="0" smtClean="0">
                <a:solidFill>
                  <a:prstClr val="black"/>
                </a:solidFill>
                <a:latin typeface="Arial" pitchFamily="34" charset="0"/>
                <a:ea typeface="Calibri"/>
                <a:cs typeface="Arial" pitchFamily="34" charset="0"/>
              </a:rPr>
              <a:t>Bu dönemde;</a:t>
            </a:r>
          </a:p>
          <a:p>
            <a:pPr marL="342900" indent="-342900">
              <a:lnSpc>
                <a:spcPct val="115000"/>
              </a:lnSpc>
              <a:buFont typeface="Arial" pitchFamily="34" charset="0"/>
              <a:buChar char="•"/>
            </a:pPr>
            <a:r>
              <a:rPr lang="tr-TR" sz="2000" dirty="0" smtClean="0">
                <a:solidFill>
                  <a:prstClr val="black"/>
                </a:solidFill>
                <a:latin typeface="Arial" pitchFamily="34" charset="0"/>
                <a:ea typeface="Calibri"/>
                <a:cs typeface="Arial" pitchFamily="34" charset="0"/>
              </a:rPr>
              <a:t>Erkekler </a:t>
            </a:r>
            <a:r>
              <a:rPr lang="tr-TR" sz="2000" dirty="0">
                <a:solidFill>
                  <a:prstClr val="black"/>
                </a:solidFill>
                <a:latin typeface="Arial" pitchFamily="34" charset="0"/>
                <a:ea typeface="Calibri"/>
                <a:cs typeface="Arial" pitchFamily="34" charset="0"/>
              </a:rPr>
              <a:t>kuvvetli ve cesur, kızlar güzel olmaya </a:t>
            </a:r>
            <a:r>
              <a:rPr lang="tr-TR" sz="2000" dirty="0" smtClean="0">
                <a:solidFill>
                  <a:prstClr val="black"/>
                </a:solidFill>
                <a:latin typeface="Arial" pitchFamily="34" charset="0"/>
                <a:ea typeface="Calibri"/>
                <a:cs typeface="Arial" pitchFamily="34" charset="0"/>
              </a:rPr>
              <a:t>özenir.</a:t>
            </a:r>
          </a:p>
          <a:p>
            <a:pPr marL="342900" indent="-342900">
              <a:lnSpc>
                <a:spcPct val="115000"/>
              </a:lnSpc>
              <a:buFont typeface="Arial" pitchFamily="34" charset="0"/>
              <a:buChar char="•"/>
            </a:pPr>
            <a:r>
              <a:rPr lang="tr-TR" sz="2000" dirty="0" smtClean="0">
                <a:solidFill>
                  <a:prstClr val="black"/>
                </a:solidFill>
                <a:latin typeface="Arial" pitchFamily="34" charset="0"/>
                <a:ea typeface="Calibri"/>
                <a:cs typeface="Arial" pitchFamily="34" charset="0"/>
              </a:rPr>
              <a:t>Karşı </a:t>
            </a:r>
            <a:r>
              <a:rPr lang="tr-TR" sz="2000" dirty="0">
                <a:solidFill>
                  <a:prstClr val="black"/>
                </a:solidFill>
                <a:latin typeface="Arial" pitchFamily="34" charset="0"/>
                <a:ea typeface="Calibri"/>
                <a:cs typeface="Arial" pitchFamily="34" charset="0"/>
              </a:rPr>
              <a:t>cinse ilgi duyar, cinsel konularda bilgi edinmek ister.</a:t>
            </a:r>
            <a:endParaRPr lang="tr-TR" sz="2000" dirty="0">
              <a:solidFill>
                <a:prstClr val="black"/>
              </a:solidFill>
              <a:latin typeface="Arial" pitchFamily="34" charset="0"/>
              <a:cs typeface="Arial" pitchFamily="34" charset="0"/>
            </a:endParaRPr>
          </a:p>
          <a:p>
            <a:pPr>
              <a:lnSpc>
                <a:spcPct val="115000"/>
              </a:lnSpc>
            </a:pPr>
            <a:r>
              <a:rPr lang="tr-TR" dirty="0" smtClean="0">
                <a:solidFill>
                  <a:prstClr val="black"/>
                </a:solidFill>
                <a:latin typeface="Times New Roman"/>
                <a:ea typeface="Calibri"/>
              </a:rPr>
              <a:t> </a:t>
            </a:r>
            <a:r>
              <a:rPr lang="tr-TR" sz="1600" dirty="0" smtClean="0">
                <a:solidFill>
                  <a:srgbClr val="FF0000"/>
                </a:solidFill>
                <a:latin typeface="Arial" pitchFamily="34" charset="0"/>
                <a:ea typeface="Calibri"/>
                <a:cs typeface="Arial" pitchFamily="34" charset="0"/>
              </a:rPr>
              <a:t>KIZLARIN CİNSEL GELİŞİMİ;</a:t>
            </a:r>
          </a:p>
          <a:p>
            <a:pPr marL="285750" indent="-285750">
              <a:lnSpc>
                <a:spcPct val="115000"/>
              </a:lnSpc>
              <a:buFont typeface="Wingdings" pitchFamily="2" charset="2"/>
              <a:buChar char="v"/>
            </a:pPr>
            <a:r>
              <a:rPr lang="tr-TR" sz="1600" dirty="0" smtClean="0">
                <a:latin typeface="Arial" pitchFamily="34" charset="0"/>
                <a:cs typeface="Arial" pitchFamily="34" charset="0"/>
              </a:rPr>
              <a:t> </a:t>
            </a:r>
            <a:r>
              <a:rPr lang="tr-TR" sz="1600" b="1" dirty="0">
                <a:latin typeface="Arial" pitchFamily="34" charset="0"/>
                <a:cs typeface="Arial" pitchFamily="34" charset="0"/>
              </a:rPr>
              <a:t>Kız çocuklarda </a:t>
            </a:r>
            <a:r>
              <a:rPr lang="tr-TR" sz="1600" b="1" dirty="0">
                <a:latin typeface="Arial" pitchFamily="34" charset="0"/>
                <a:cs typeface="Arial" pitchFamily="34" charset="0"/>
                <a:hlinkClick r:id="rId3"/>
              </a:rPr>
              <a:t>ergenliğin </a:t>
            </a:r>
            <a:r>
              <a:rPr lang="tr-TR" sz="1600" b="1" dirty="0">
                <a:latin typeface="Arial" pitchFamily="34" charset="0"/>
                <a:cs typeface="Arial" pitchFamily="34" charset="0"/>
              </a:rPr>
              <a:t>ilk belirtisi memelerde büyümedir</a:t>
            </a:r>
            <a:r>
              <a:rPr lang="tr-TR" sz="1600" b="1" dirty="0" smtClean="0">
                <a:latin typeface="Arial" pitchFamily="34" charset="0"/>
                <a:cs typeface="Arial" pitchFamily="34" charset="0"/>
              </a:rPr>
              <a:t>.</a:t>
            </a:r>
          </a:p>
          <a:p>
            <a:pPr marL="285750" indent="-285750">
              <a:lnSpc>
                <a:spcPct val="115000"/>
              </a:lnSpc>
              <a:buFont typeface="Wingdings" pitchFamily="2" charset="2"/>
              <a:buChar char="v"/>
            </a:pPr>
            <a:r>
              <a:rPr lang="tr-TR" sz="1600" b="1" dirty="0" smtClean="0">
                <a:latin typeface="Arial" pitchFamily="34" charset="0"/>
                <a:cs typeface="Arial" pitchFamily="34" charset="0"/>
              </a:rPr>
              <a:t>Memelerde </a:t>
            </a:r>
            <a:r>
              <a:rPr lang="tr-TR" sz="1600" b="1" dirty="0">
                <a:latin typeface="Arial" pitchFamily="34" charset="0"/>
                <a:cs typeface="Arial" pitchFamily="34" charset="0"/>
              </a:rPr>
              <a:t>büyüme kanda kadınlık hormonlarının düzeyinin artması ile başlar.</a:t>
            </a:r>
            <a:endParaRPr lang="tr-TR" sz="1600" b="1" dirty="0" smtClean="0">
              <a:latin typeface="Arial" pitchFamily="34" charset="0"/>
              <a:cs typeface="Arial" pitchFamily="34" charset="0"/>
            </a:endParaRPr>
          </a:p>
          <a:p>
            <a:pPr marL="285750" indent="-285750">
              <a:lnSpc>
                <a:spcPct val="115000"/>
              </a:lnSpc>
              <a:buFont typeface="Wingdings" pitchFamily="2" charset="2"/>
              <a:buChar char="v"/>
            </a:pPr>
            <a:r>
              <a:rPr lang="tr-TR" sz="1600" b="1" dirty="0">
                <a:latin typeface="Arial" pitchFamily="34" charset="0"/>
                <a:cs typeface="Arial" pitchFamily="34" charset="0"/>
              </a:rPr>
              <a:t>Memelerin gelişmeye başladığı en erken yaş 8-9, en geç yaş 13 ve sıklıkla 11 </a:t>
            </a:r>
            <a:r>
              <a:rPr lang="tr-TR" sz="1600" b="1" dirty="0" smtClean="0">
                <a:latin typeface="Arial" pitchFamily="34" charset="0"/>
                <a:cs typeface="Arial" pitchFamily="34" charset="0"/>
              </a:rPr>
              <a:t>yaştır.</a:t>
            </a:r>
            <a:endParaRPr lang="tr-TR" sz="1600" b="1" dirty="0">
              <a:latin typeface="Arial" pitchFamily="34" charset="0"/>
              <a:cs typeface="Arial" pitchFamily="34" charset="0"/>
            </a:endParaRPr>
          </a:p>
          <a:p>
            <a:pPr marL="285750" indent="-285750">
              <a:lnSpc>
                <a:spcPct val="115000"/>
              </a:lnSpc>
              <a:buFont typeface="Wingdings" pitchFamily="2" charset="2"/>
              <a:buChar char="v"/>
            </a:pPr>
            <a:r>
              <a:rPr lang="tr-TR" sz="1600" b="1" dirty="0" smtClean="0">
                <a:latin typeface="Arial" pitchFamily="34" charset="0"/>
                <a:cs typeface="Arial" pitchFamily="34" charset="0"/>
              </a:rPr>
              <a:t>Memelerin </a:t>
            </a:r>
            <a:r>
              <a:rPr lang="tr-TR" sz="1600" b="1" dirty="0">
                <a:latin typeface="Arial" pitchFamily="34" charset="0"/>
                <a:cs typeface="Arial" pitchFamily="34" charset="0"/>
              </a:rPr>
              <a:t>gelişmeye başlaması ile birlikte cinsel organ </a:t>
            </a:r>
            <a:r>
              <a:rPr lang="tr-TR" sz="1600" b="1">
                <a:latin typeface="Arial" pitchFamily="34" charset="0"/>
                <a:cs typeface="Arial" pitchFamily="34" charset="0"/>
              </a:rPr>
              <a:t>bölgesinde </a:t>
            </a:r>
            <a:r>
              <a:rPr lang="tr-TR" sz="1600" b="1" smtClean="0">
                <a:latin typeface="Arial" pitchFamily="34" charset="0"/>
                <a:cs typeface="Arial" pitchFamily="34" charset="0"/>
              </a:rPr>
              <a:t>kıllanma </a:t>
            </a:r>
            <a:r>
              <a:rPr lang="tr-TR" sz="1600" b="1" dirty="0" smtClean="0">
                <a:latin typeface="Arial" pitchFamily="34" charset="0"/>
                <a:cs typeface="Arial" pitchFamily="34" charset="0"/>
              </a:rPr>
              <a:t>başlar.</a:t>
            </a:r>
          </a:p>
          <a:p>
            <a:pPr marL="285750" indent="-285750">
              <a:lnSpc>
                <a:spcPct val="115000"/>
              </a:lnSpc>
              <a:buFont typeface="Wingdings" pitchFamily="2" charset="2"/>
              <a:buChar char="v"/>
            </a:pPr>
            <a:r>
              <a:rPr lang="tr-TR" sz="1600" b="1" dirty="0" smtClean="0">
                <a:latin typeface="Arial" pitchFamily="34" charset="0"/>
                <a:cs typeface="Arial" pitchFamily="34" charset="0"/>
              </a:rPr>
              <a:t>Önceleri </a:t>
            </a:r>
            <a:r>
              <a:rPr lang="tr-TR" sz="1600" b="1" dirty="0">
                <a:latin typeface="Arial" pitchFamily="34" charset="0"/>
                <a:cs typeface="Arial" pitchFamily="34" charset="0"/>
              </a:rPr>
              <a:t>seyrek ve ince olan tüyler daha sonra çoğalır, kalınlaşır ve koyu bir renk </a:t>
            </a:r>
            <a:r>
              <a:rPr lang="tr-TR" sz="1600" b="1" dirty="0" smtClean="0">
                <a:latin typeface="Arial" pitchFamily="34" charset="0"/>
                <a:cs typeface="Arial" pitchFamily="34" charset="0"/>
              </a:rPr>
              <a:t>alır. Omuzlar </a:t>
            </a:r>
            <a:r>
              <a:rPr lang="tr-TR" sz="1600" b="1" dirty="0">
                <a:latin typeface="Arial" pitchFamily="34" charset="0"/>
                <a:cs typeface="Arial" pitchFamily="34" charset="0"/>
              </a:rPr>
              <a:t>yuvarlaklaşır, göğüs ve kalçalarda deri altına toplanan yağ miktarı artar, göğüs ve kalçalar </a:t>
            </a:r>
            <a:r>
              <a:rPr lang="tr-TR" sz="1600" b="1" dirty="0" smtClean="0">
                <a:latin typeface="Arial" pitchFamily="34" charset="0"/>
                <a:cs typeface="Arial" pitchFamily="34" charset="0"/>
              </a:rPr>
              <a:t>büyür.</a:t>
            </a:r>
            <a:endParaRPr lang="tr-TR" sz="1600" b="1" dirty="0">
              <a:latin typeface="Arial" pitchFamily="34" charset="0"/>
              <a:cs typeface="Arial" pitchFamily="34" charset="0"/>
            </a:endParaRPr>
          </a:p>
          <a:p>
            <a:pPr marL="285750" indent="-285750">
              <a:lnSpc>
                <a:spcPct val="115000"/>
              </a:lnSpc>
              <a:buFont typeface="Wingdings" pitchFamily="2" charset="2"/>
              <a:buChar char="v"/>
            </a:pPr>
            <a:r>
              <a:rPr lang="tr-TR" sz="1600" b="1" dirty="0" smtClean="0">
                <a:latin typeface="Arial" pitchFamily="34" charset="0"/>
                <a:cs typeface="Arial" pitchFamily="34" charset="0"/>
              </a:rPr>
              <a:t>Aynı </a:t>
            </a:r>
            <a:r>
              <a:rPr lang="tr-TR" sz="1600" b="1" dirty="0">
                <a:latin typeface="Arial" pitchFamily="34" charset="0"/>
                <a:cs typeface="Arial" pitchFamily="34" charset="0"/>
              </a:rPr>
              <a:t>zamanda koltuk altlarında kıllanma da ortaya çıkar. Kıllanmanın en erken görülme yaşı 9, en geç yaşı 13-14 ve sıklıkla 11 yaştır</a:t>
            </a:r>
            <a:r>
              <a:rPr lang="tr-TR" sz="1600" b="1" dirty="0" smtClean="0">
                <a:latin typeface="Arial" pitchFamily="34" charset="0"/>
                <a:cs typeface="Arial" pitchFamily="34" charset="0"/>
              </a:rPr>
              <a:t>.</a:t>
            </a:r>
          </a:p>
          <a:p>
            <a:pPr marL="285750" indent="-285750">
              <a:lnSpc>
                <a:spcPct val="115000"/>
              </a:lnSpc>
              <a:buFont typeface="Wingdings" pitchFamily="2" charset="2"/>
              <a:buChar char="v"/>
            </a:pPr>
            <a:r>
              <a:rPr lang="tr-TR" sz="1600" b="1" dirty="0">
                <a:latin typeface="Arial" pitchFamily="34" charset="0"/>
                <a:cs typeface="Arial" pitchFamily="34" charset="0"/>
              </a:rPr>
              <a:t>İlk adet kanaması kızlarda ergenlik gelişiminin en önemli belirtisidir. Bu belirti üreme sisteminin olgunlaştığını gösterir</a:t>
            </a:r>
            <a:r>
              <a:rPr lang="tr-TR" sz="1600" b="1" dirty="0" smtClean="0">
                <a:latin typeface="Arial" pitchFamily="34" charset="0"/>
                <a:cs typeface="Arial" pitchFamily="34" charset="0"/>
              </a:rPr>
              <a:t>.</a:t>
            </a:r>
          </a:p>
          <a:p>
            <a:pPr marL="285750" indent="-285750">
              <a:lnSpc>
                <a:spcPct val="115000"/>
              </a:lnSpc>
              <a:buFont typeface="Wingdings" pitchFamily="2" charset="2"/>
              <a:buChar char="v"/>
            </a:pPr>
            <a:r>
              <a:rPr lang="tr-TR" sz="1600" b="1" dirty="0" smtClean="0">
                <a:latin typeface="Arial" pitchFamily="34" charset="0"/>
                <a:cs typeface="Arial" pitchFamily="34" charset="0"/>
              </a:rPr>
              <a:t> </a:t>
            </a:r>
            <a:r>
              <a:rPr lang="tr-TR" sz="1600" b="1" dirty="0">
                <a:latin typeface="Arial" pitchFamily="34" charset="0"/>
                <a:cs typeface="Arial" pitchFamily="34" charset="0"/>
              </a:rPr>
              <a:t>Kızlarda adet döngüsünün normale dönmesi yaklaşık bir yılı alır. Başlangıçta düzensiz adet görmek normaldir</a:t>
            </a:r>
            <a:r>
              <a:rPr lang="tr-TR" sz="1600" b="1" dirty="0" smtClean="0">
                <a:latin typeface="Arial" pitchFamily="34" charset="0"/>
                <a:cs typeface="Arial" pitchFamily="34" charset="0"/>
              </a:rPr>
              <a:t>.</a:t>
            </a:r>
          </a:p>
          <a:p>
            <a:pPr marL="285750" indent="-285750">
              <a:lnSpc>
                <a:spcPct val="115000"/>
              </a:lnSpc>
              <a:buFont typeface="Wingdings" pitchFamily="2" charset="2"/>
              <a:buChar char="v"/>
            </a:pPr>
            <a:r>
              <a:rPr lang="tr-TR" sz="1600" b="1" dirty="0" smtClean="0">
                <a:latin typeface="Arial" pitchFamily="34" charset="0"/>
                <a:cs typeface="Arial" pitchFamily="34" charset="0"/>
              </a:rPr>
              <a:t> </a:t>
            </a:r>
            <a:r>
              <a:rPr lang="tr-TR" sz="1600" b="1" dirty="0">
                <a:latin typeface="Arial" pitchFamily="34" charset="0"/>
                <a:cs typeface="Arial" pitchFamily="34" charset="0"/>
              </a:rPr>
              <a:t>İlk adet kanamasının en erken başlama yaşı 10,5, sıklıkla 12-13, en geç başlama yaşı ise 15-16`dır.</a:t>
            </a:r>
            <a:endParaRPr lang="tr-TR" sz="1600" b="1" dirty="0" smtClean="0">
              <a:latin typeface="Arial" pitchFamily="34" charset="0"/>
              <a:cs typeface="Arial" pitchFamily="34" charset="0"/>
            </a:endParaRPr>
          </a:p>
          <a:p>
            <a:pPr>
              <a:lnSpc>
                <a:spcPct val="115000"/>
              </a:lnSpc>
            </a:pPr>
            <a:r>
              <a:rPr lang="tr-TR" sz="1600" dirty="0"/>
              <a:t/>
            </a:r>
            <a:br>
              <a:rPr lang="tr-TR" sz="1600" dirty="0"/>
            </a:br>
            <a:endParaRPr lang="tr-TR" sz="1600"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1731286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80231"/>
            <a:ext cx="8208912" cy="5259901"/>
          </a:xfrm>
          <a:prstGeom prst="rect">
            <a:avLst/>
          </a:prstGeom>
          <a:noFill/>
        </p:spPr>
        <p:txBody>
          <a:bodyPr wrap="square" rtlCol="0">
            <a:spAutoFit/>
          </a:bodyPr>
          <a:lstStyle/>
          <a:p>
            <a:pPr>
              <a:lnSpc>
                <a:spcPct val="115000"/>
              </a:lnSpc>
            </a:pPr>
            <a:r>
              <a:rPr lang="tr-TR" sz="2800" dirty="0" smtClean="0">
                <a:solidFill>
                  <a:prstClr val="black"/>
                </a:solidFill>
                <a:latin typeface="Arial" pitchFamily="34" charset="0"/>
                <a:ea typeface="Calibri"/>
                <a:cs typeface="Arial" pitchFamily="34" charset="0"/>
              </a:rPr>
              <a:t>CİNSEL GELİŞİM</a:t>
            </a:r>
          </a:p>
          <a:p>
            <a:pPr>
              <a:lnSpc>
                <a:spcPct val="115000"/>
              </a:lnSpc>
            </a:pPr>
            <a:endParaRPr lang="tr-TR" sz="1600" dirty="0" smtClean="0">
              <a:solidFill>
                <a:srgbClr val="FF0000"/>
              </a:solidFill>
              <a:latin typeface="Arial" pitchFamily="34" charset="0"/>
              <a:ea typeface="Calibri"/>
              <a:cs typeface="Arial" pitchFamily="34" charset="0"/>
            </a:endParaRPr>
          </a:p>
          <a:p>
            <a:pPr>
              <a:lnSpc>
                <a:spcPct val="115000"/>
              </a:lnSpc>
            </a:pPr>
            <a:r>
              <a:rPr lang="tr-TR" sz="1600" b="1" dirty="0" smtClean="0">
                <a:solidFill>
                  <a:schemeClr val="accent1">
                    <a:lumMod val="50000"/>
                  </a:schemeClr>
                </a:solidFill>
                <a:latin typeface="Arial" pitchFamily="34" charset="0"/>
                <a:cs typeface="Arial" pitchFamily="34" charset="0"/>
              </a:rPr>
              <a:t>KIZLIK ZARI</a:t>
            </a:r>
          </a:p>
          <a:p>
            <a:pPr marL="285750" indent="-285750">
              <a:lnSpc>
                <a:spcPct val="115000"/>
              </a:lnSpc>
              <a:buFont typeface="Wingdings" pitchFamily="2" charset="2"/>
              <a:buChar char="v"/>
            </a:pPr>
            <a:r>
              <a:rPr lang="tr-TR" sz="2000" b="1" dirty="0" smtClean="0">
                <a:latin typeface="Arial" pitchFamily="34" charset="0"/>
                <a:cs typeface="Arial" pitchFamily="34" charset="0"/>
              </a:rPr>
              <a:t>Erkeklerin </a:t>
            </a:r>
            <a:r>
              <a:rPr lang="tr-TR" sz="2000" b="1" dirty="0">
                <a:latin typeface="Arial" pitchFamily="34" charset="0"/>
                <a:cs typeface="Arial" pitchFamily="34" charset="0"/>
              </a:rPr>
              <a:t>daha önceden cinsel ilişkide bulunduğunu gösteren bir özellik bulunmamasına karşın kızlarda vajina girişini çevreleyen ve genellikle ilk cinsel deneyimde ortadan kalkan kızlık zarı adı verilen bir darlık bulunur. </a:t>
            </a:r>
            <a:endParaRPr lang="tr-TR" sz="2000" b="1" dirty="0" smtClean="0">
              <a:latin typeface="Arial" pitchFamily="34" charset="0"/>
              <a:cs typeface="Arial" pitchFamily="34" charset="0"/>
            </a:endParaRPr>
          </a:p>
          <a:p>
            <a:pPr marL="285750" indent="-285750">
              <a:lnSpc>
                <a:spcPct val="115000"/>
              </a:lnSpc>
              <a:buFont typeface="Wingdings" pitchFamily="2" charset="2"/>
              <a:buChar char="v"/>
            </a:pPr>
            <a:r>
              <a:rPr lang="tr-TR" sz="2000" b="1" dirty="0" smtClean="0">
                <a:latin typeface="Arial" pitchFamily="34" charset="0"/>
                <a:cs typeface="Arial" pitchFamily="34" charset="0"/>
              </a:rPr>
              <a:t>Bebeklerde </a:t>
            </a:r>
            <a:r>
              <a:rPr lang="tr-TR" sz="2000" b="1" dirty="0">
                <a:latin typeface="Arial" pitchFamily="34" charset="0"/>
                <a:cs typeface="Arial" pitchFamily="34" charset="0"/>
              </a:rPr>
              <a:t>ve küçük kızlarda anüs ile vajina arasındaki mesafe çok kısa olduğundan anüsten gelebilecek mikropların vajina içine girmesini engellemesi dışında kızlık zarının bilinen bedensel bir işlevi yoktur</a:t>
            </a:r>
            <a:r>
              <a:rPr lang="tr-TR" sz="2000" b="1" dirty="0" smtClean="0">
                <a:latin typeface="Arial" pitchFamily="34" charset="0"/>
                <a:cs typeface="Arial" pitchFamily="34" charset="0"/>
              </a:rPr>
              <a:t>.</a:t>
            </a:r>
          </a:p>
          <a:p>
            <a:pPr marL="285750" indent="-285750">
              <a:lnSpc>
                <a:spcPct val="115000"/>
              </a:lnSpc>
              <a:buFont typeface="Wingdings" pitchFamily="2" charset="2"/>
              <a:buChar char="v"/>
            </a:pPr>
            <a:r>
              <a:rPr lang="tr-TR" sz="2000" b="1" dirty="0" smtClean="0">
                <a:latin typeface="Arial" pitchFamily="34" charset="0"/>
                <a:cs typeface="Arial" pitchFamily="34" charset="0"/>
              </a:rPr>
              <a:t> </a:t>
            </a:r>
            <a:r>
              <a:rPr lang="tr-TR" sz="2000" b="1" dirty="0">
                <a:latin typeface="Arial" pitchFamily="34" charset="0"/>
                <a:cs typeface="Arial" pitchFamily="34" charset="0"/>
              </a:rPr>
              <a:t>Bedensel gelişme ile birlikte bu mesafe de uzayacağından bu işlevi de ortadan kalkar</a:t>
            </a:r>
            <a:r>
              <a:rPr lang="tr-TR" sz="2000" b="1" dirty="0" smtClean="0">
                <a:latin typeface="Arial" pitchFamily="34" charset="0"/>
                <a:cs typeface="Arial" pitchFamily="34" charset="0"/>
              </a:rPr>
              <a:t>.</a:t>
            </a:r>
            <a:r>
              <a:rPr lang="tr-TR" sz="2000" b="1" dirty="0">
                <a:latin typeface="Arial" pitchFamily="34" charset="0"/>
                <a:cs typeface="Arial" pitchFamily="34" charset="0"/>
              </a:rPr>
              <a:t/>
            </a:r>
            <a:br>
              <a:rPr lang="tr-TR" sz="2000" b="1" dirty="0">
                <a:latin typeface="Arial" pitchFamily="34" charset="0"/>
                <a:cs typeface="Arial" pitchFamily="34" charset="0"/>
              </a:rPr>
            </a:br>
            <a:r>
              <a:rPr lang="tr-TR" sz="1600" dirty="0">
                <a:solidFill>
                  <a:prstClr val="black"/>
                </a:solidFill>
              </a:rPr>
              <a:t/>
            </a:r>
            <a:br>
              <a:rPr lang="tr-TR" sz="1600" dirty="0">
                <a:solidFill>
                  <a:prstClr val="black"/>
                </a:solidFill>
              </a:rPr>
            </a:br>
            <a:endParaRPr lang="tr-TR" sz="1600"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88980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80231"/>
            <a:ext cx="8208912" cy="6109365"/>
          </a:xfrm>
          <a:prstGeom prst="rect">
            <a:avLst/>
          </a:prstGeom>
          <a:noFill/>
        </p:spPr>
        <p:txBody>
          <a:bodyPr wrap="square" rtlCol="0">
            <a:spAutoFit/>
          </a:bodyPr>
          <a:lstStyle/>
          <a:p>
            <a:pPr>
              <a:lnSpc>
                <a:spcPct val="115000"/>
              </a:lnSpc>
            </a:pPr>
            <a:r>
              <a:rPr lang="tr-TR" sz="2800" dirty="0" smtClean="0">
                <a:solidFill>
                  <a:prstClr val="black"/>
                </a:solidFill>
                <a:latin typeface="Arial" pitchFamily="34" charset="0"/>
                <a:ea typeface="Calibri"/>
                <a:cs typeface="Arial" pitchFamily="34" charset="0"/>
              </a:rPr>
              <a:t>CİNSEL GELİŞİM</a:t>
            </a:r>
          </a:p>
          <a:p>
            <a:pPr lvl="0">
              <a:lnSpc>
                <a:spcPct val="115000"/>
              </a:lnSpc>
            </a:pPr>
            <a:r>
              <a:rPr lang="tr-TR" dirty="0" smtClean="0">
                <a:solidFill>
                  <a:srgbClr val="FF0000"/>
                </a:solidFill>
                <a:latin typeface="Arial" pitchFamily="34" charset="0"/>
                <a:ea typeface="Calibri"/>
                <a:cs typeface="Arial" pitchFamily="34" charset="0"/>
              </a:rPr>
              <a:t>ERKEKLERİN </a:t>
            </a:r>
            <a:r>
              <a:rPr lang="tr-TR" dirty="0">
                <a:solidFill>
                  <a:srgbClr val="FF0000"/>
                </a:solidFill>
                <a:latin typeface="Arial" pitchFamily="34" charset="0"/>
                <a:ea typeface="Calibri"/>
                <a:cs typeface="Arial" pitchFamily="34" charset="0"/>
              </a:rPr>
              <a:t>CİNSEL GELİŞİMİ;</a:t>
            </a:r>
          </a:p>
          <a:p>
            <a:pPr marL="342900" indent="-342900">
              <a:lnSpc>
                <a:spcPct val="115000"/>
              </a:lnSpc>
              <a:buFont typeface="Wingdings" pitchFamily="2" charset="2"/>
              <a:buChar char="v"/>
            </a:pPr>
            <a:endParaRPr lang="tr-TR" sz="2000" b="1" dirty="0" smtClean="0">
              <a:latin typeface="Arial" pitchFamily="34" charset="0"/>
              <a:cs typeface="Arial" pitchFamily="34" charset="0"/>
            </a:endParaRPr>
          </a:p>
          <a:p>
            <a:pPr marL="342900" indent="-342900">
              <a:lnSpc>
                <a:spcPct val="115000"/>
              </a:lnSpc>
              <a:buFont typeface="Wingdings" pitchFamily="2" charset="2"/>
              <a:buChar char="v"/>
            </a:pPr>
            <a:r>
              <a:rPr lang="tr-TR" sz="2000" b="1" dirty="0" smtClean="0">
                <a:latin typeface="Arial" pitchFamily="34" charset="0"/>
                <a:cs typeface="Arial" pitchFamily="34" charset="0"/>
              </a:rPr>
              <a:t>Erkek </a:t>
            </a:r>
            <a:r>
              <a:rPr lang="tr-TR" sz="2000" b="1" dirty="0">
                <a:latin typeface="Arial" pitchFamily="34" charset="0"/>
                <a:cs typeface="Arial" pitchFamily="34" charset="0"/>
              </a:rPr>
              <a:t>çocuklarda ergenlikte cinsel gelişim döneminde kızlardan farklı olarak kol ve bacak adalelerinde bir gelişme görülür</a:t>
            </a:r>
            <a:r>
              <a:rPr lang="tr-TR" sz="2000" b="1" dirty="0" smtClean="0">
                <a:latin typeface="Arial" pitchFamily="34" charset="0"/>
                <a:cs typeface="Arial" pitchFamily="34" charset="0"/>
              </a:rPr>
              <a:t>.</a:t>
            </a:r>
          </a:p>
          <a:p>
            <a:pPr marL="342900" indent="-342900">
              <a:lnSpc>
                <a:spcPct val="115000"/>
              </a:lnSpc>
              <a:buFont typeface="Wingdings" pitchFamily="2" charset="2"/>
              <a:buChar char="v"/>
            </a:pPr>
            <a:r>
              <a:rPr lang="tr-TR" sz="2000" b="1" dirty="0" smtClean="0">
                <a:latin typeface="Arial" pitchFamily="34" charset="0"/>
                <a:cs typeface="Arial" pitchFamily="34" charset="0"/>
              </a:rPr>
              <a:t> </a:t>
            </a:r>
            <a:r>
              <a:rPr lang="tr-TR" sz="2000" b="1" dirty="0">
                <a:latin typeface="Arial" pitchFamily="34" charset="0"/>
                <a:cs typeface="Arial" pitchFamily="34" charset="0"/>
              </a:rPr>
              <a:t>Göğüs kafesi ve omuzlar genişler. </a:t>
            </a:r>
            <a:endParaRPr lang="tr-TR" sz="2000" b="1" dirty="0" smtClean="0">
              <a:latin typeface="Arial" pitchFamily="34" charset="0"/>
              <a:cs typeface="Arial" pitchFamily="34" charset="0"/>
            </a:endParaRPr>
          </a:p>
          <a:p>
            <a:pPr marL="342900" indent="-342900">
              <a:lnSpc>
                <a:spcPct val="115000"/>
              </a:lnSpc>
              <a:buFont typeface="Wingdings" pitchFamily="2" charset="2"/>
              <a:buChar char="v"/>
            </a:pPr>
            <a:r>
              <a:rPr lang="tr-TR" sz="2000" b="1" dirty="0" smtClean="0">
                <a:latin typeface="Arial" pitchFamily="34" charset="0"/>
                <a:cs typeface="Arial" pitchFamily="34" charset="0"/>
              </a:rPr>
              <a:t>Vücut </a:t>
            </a:r>
            <a:r>
              <a:rPr lang="tr-TR" sz="2000" b="1" dirty="0">
                <a:latin typeface="Arial" pitchFamily="34" charset="0"/>
                <a:cs typeface="Arial" pitchFamily="34" charset="0"/>
              </a:rPr>
              <a:t>ve yüz erkeksi bir görünüm alır</a:t>
            </a:r>
            <a:r>
              <a:rPr lang="tr-TR" sz="2000" b="1" dirty="0" smtClean="0">
                <a:latin typeface="Arial" pitchFamily="34" charset="0"/>
                <a:cs typeface="Arial" pitchFamily="34" charset="0"/>
              </a:rPr>
              <a:t>.</a:t>
            </a:r>
          </a:p>
          <a:p>
            <a:pPr marL="342900" indent="-342900">
              <a:lnSpc>
                <a:spcPct val="115000"/>
              </a:lnSpc>
              <a:buFont typeface="Wingdings" pitchFamily="2" charset="2"/>
              <a:buChar char="v"/>
            </a:pPr>
            <a:r>
              <a:rPr lang="tr-TR" sz="2000" b="1" dirty="0">
                <a:latin typeface="Arial" pitchFamily="34" charset="0"/>
                <a:cs typeface="Arial" pitchFamily="34" charset="0"/>
              </a:rPr>
              <a:t> </a:t>
            </a:r>
            <a:r>
              <a:rPr lang="tr-TR" sz="2000" b="1" dirty="0">
                <a:solidFill>
                  <a:srgbClr val="FF0000"/>
                </a:solidFill>
                <a:latin typeface="Arial" pitchFamily="34" charset="0"/>
                <a:cs typeface="Arial" pitchFamily="34" charset="0"/>
              </a:rPr>
              <a:t>Üreme hücrelerinin oluşumu ve erkeklik hormonunun salınımından sorumlu organ olan testislerin büyümesi: </a:t>
            </a:r>
            <a:r>
              <a:rPr lang="tr-TR" sz="2000" b="1" dirty="0">
                <a:latin typeface="Arial" pitchFamily="34" charset="0"/>
                <a:cs typeface="Arial" pitchFamily="34" charset="0"/>
              </a:rPr>
              <a:t>Genellikle erkeklerde gözlenen ilk değişikliktir. Testisler büyür, testisleri çevreleyen deri torba (</a:t>
            </a:r>
            <a:r>
              <a:rPr lang="tr-TR" sz="2000" b="1" dirty="0" err="1">
                <a:latin typeface="Arial" pitchFamily="34" charset="0"/>
                <a:cs typeface="Arial" pitchFamily="34" charset="0"/>
              </a:rPr>
              <a:t>skrotum</a:t>
            </a:r>
            <a:r>
              <a:rPr lang="tr-TR" sz="2000" b="1" dirty="0">
                <a:latin typeface="Arial" pitchFamily="34" charset="0"/>
                <a:cs typeface="Arial" pitchFamily="34" charset="0"/>
              </a:rPr>
              <a:t>) esmerleşir, genişler ve </a:t>
            </a:r>
            <a:r>
              <a:rPr lang="tr-TR" sz="2000" b="1" dirty="0" err="1">
                <a:latin typeface="Arial" pitchFamily="34" charset="0"/>
                <a:cs typeface="Arial" pitchFamily="34" charset="0"/>
              </a:rPr>
              <a:t>pürtüklenir</a:t>
            </a:r>
            <a:r>
              <a:rPr lang="tr-TR" sz="2000" b="1" dirty="0">
                <a:latin typeface="Arial" pitchFamily="34" charset="0"/>
                <a:cs typeface="Arial" pitchFamily="34" charset="0"/>
              </a:rPr>
              <a:t>. Testisler, en erken 9,5 yaşında, en geç 13 yaşında, sıklıkla da 12 yaşında büyümeye başlar</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nSpc>
                <a:spcPct val="115000"/>
              </a:lnSpc>
            </a:pPr>
            <a:r>
              <a:rPr lang="tr-TR" sz="2000" dirty="0"/>
              <a:t/>
            </a:r>
            <a:br>
              <a:rPr lang="tr-TR" sz="2000" dirty="0"/>
            </a:br>
            <a:r>
              <a:rPr lang="tr-TR" sz="2000" dirty="0"/>
              <a:t/>
            </a:r>
            <a:br>
              <a:rPr lang="tr-TR" sz="2000" dirty="0"/>
            </a:br>
            <a:endParaRPr lang="tr-TR" sz="1600"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200986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80231"/>
            <a:ext cx="8208912" cy="6852645"/>
          </a:xfrm>
          <a:prstGeom prst="rect">
            <a:avLst/>
          </a:prstGeom>
          <a:noFill/>
        </p:spPr>
        <p:txBody>
          <a:bodyPr wrap="square" rtlCol="0">
            <a:spAutoFit/>
          </a:bodyPr>
          <a:lstStyle/>
          <a:p>
            <a:pPr>
              <a:lnSpc>
                <a:spcPct val="115000"/>
              </a:lnSpc>
            </a:pPr>
            <a:r>
              <a:rPr lang="tr-TR" sz="2800" dirty="0" smtClean="0">
                <a:solidFill>
                  <a:prstClr val="black"/>
                </a:solidFill>
                <a:latin typeface="Arial" pitchFamily="34" charset="0"/>
                <a:ea typeface="Calibri"/>
                <a:cs typeface="Arial" pitchFamily="34" charset="0"/>
              </a:rPr>
              <a:t>CİNSEL GELİŞİM</a:t>
            </a:r>
          </a:p>
          <a:p>
            <a:pPr>
              <a:lnSpc>
                <a:spcPct val="115000"/>
              </a:lnSpc>
            </a:pPr>
            <a:r>
              <a:rPr lang="tr-TR" dirty="0" smtClean="0">
                <a:solidFill>
                  <a:srgbClr val="FF0000"/>
                </a:solidFill>
                <a:latin typeface="Arial" pitchFamily="34" charset="0"/>
                <a:ea typeface="Calibri"/>
                <a:cs typeface="Arial" pitchFamily="34" charset="0"/>
              </a:rPr>
              <a:t>ERKEKLERİN </a:t>
            </a:r>
            <a:r>
              <a:rPr lang="tr-TR" dirty="0">
                <a:solidFill>
                  <a:srgbClr val="FF0000"/>
                </a:solidFill>
                <a:latin typeface="Arial" pitchFamily="34" charset="0"/>
                <a:ea typeface="Calibri"/>
                <a:cs typeface="Arial" pitchFamily="34" charset="0"/>
              </a:rPr>
              <a:t>CİNSEL GELİŞİMİ;</a:t>
            </a:r>
          </a:p>
          <a:p>
            <a:pPr marL="342900" indent="-342900">
              <a:lnSpc>
                <a:spcPct val="115000"/>
              </a:lnSpc>
              <a:buFont typeface="Wingdings" pitchFamily="2" charset="2"/>
              <a:buChar char="v"/>
            </a:pPr>
            <a:r>
              <a:rPr lang="tr-TR" sz="2000" b="1" dirty="0" smtClean="0">
                <a:solidFill>
                  <a:srgbClr val="FF0000"/>
                </a:solidFill>
                <a:latin typeface="Arial" pitchFamily="34" charset="0"/>
                <a:cs typeface="Arial" pitchFamily="34" charset="0"/>
              </a:rPr>
              <a:t>Penisin </a:t>
            </a:r>
            <a:r>
              <a:rPr lang="tr-TR" sz="2000" b="1" dirty="0">
                <a:solidFill>
                  <a:srgbClr val="FF0000"/>
                </a:solidFill>
                <a:latin typeface="Arial" pitchFamily="34" charset="0"/>
                <a:cs typeface="Arial" pitchFamily="34" charset="0"/>
              </a:rPr>
              <a:t>büyümesi</a:t>
            </a:r>
            <a:r>
              <a:rPr lang="tr-TR" sz="2000" b="1" dirty="0">
                <a:latin typeface="Arial" pitchFamily="34" charset="0"/>
                <a:cs typeface="Arial" pitchFamily="34" charset="0"/>
              </a:rPr>
              <a:t>: Erkek çocuklarda meydana gelen ikinci değişiklik ise penis boyunun uzaması, kalınlaşması ve renginin koyulaşmasıdır. </a:t>
            </a:r>
            <a:r>
              <a:rPr lang="tr-TR" sz="2000" b="1" dirty="0">
                <a:latin typeface="Arial" pitchFamily="34" charset="0"/>
                <a:cs typeface="Arial" pitchFamily="34" charset="0"/>
              </a:rPr>
              <a:t>Üreme sıvısı olan meninin ilk kez boşalması on üç ile on altı yaşları arasında ve genellikle farkında olmadan olur. Bu istem dışı boşalmalar sıklıkla uykuda olduğunda gece boşalması ya da ıslak rüya adı verilir. </a:t>
            </a:r>
            <a:r>
              <a:rPr lang="tr-TR" sz="2000" b="1" dirty="0">
                <a:latin typeface="Arial" pitchFamily="34" charset="0"/>
                <a:cs typeface="Arial" pitchFamily="34" charset="0"/>
              </a:rPr>
              <a:t>Penisin büyümeye başladığı en erken yaş 10, en geç 14, sıklıkla da 12 yaş olarak görülmektedir</a:t>
            </a:r>
            <a:r>
              <a:rPr lang="tr-TR" sz="2000" dirty="0" smtClean="0">
                <a:latin typeface="Open Sans"/>
              </a:rPr>
              <a:t>.</a:t>
            </a:r>
          </a:p>
          <a:p>
            <a:pPr marL="342900" indent="-342900">
              <a:lnSpc>
                <a:spcPct val="115000"/>
              </a:lnSpc>
              <a:buFont typeface="Wingdings" pitchFamily="2" charset="2"/>
              <a:buChar char="v"/>
            </a:pPr>
            <a:r>
              <a:rPr lang="tr-TR" sz="2000" b="1" dirty="0">
                <a:solidFill>
                  <a:srgbClr val="FF0000"/>
                </a:solidFill>
                <a:latin typeface="Arial" pitchFamily="34" charset="0"/>
                <a:cs typeface="Arial" pitchFamily="34" charset="0"/>
              </a:rPr>
              <a:t>Cinsel organlar üzerindeki derinin kıllanması: </a:t>
            </a:r>
            <a:r>
              <a:rPr lang="tr-TR" sz="2000" b="1" dirty="0">
                <a:latin typeface="Arial" pitchFamily="34" charset="0"/>
                <a:cs typeface="Arial" pitchFamily="34" charset="0"/>
              </a:rPr>
              <a:t>Penisin büyümeye başlaması ile aşağı yukarı aynı dönemlerde penis üzerinde ve </a:t>
            </a:r>
            <a:r>
              <a:rPr lang="tr-TR" sz="2000" b="1" dirty="0" err="1">
                <a:latin typeface="Arial" pitchFamily="34" charset="0"/>
                <a:cs typeface="Arial" pitchFamily="34" charset="0"/>
              </a:rPr>
              <a:t>skrotumda</a:t>
            </a:r>
            <a:r>
              <a:rPr lang="tr-TR" sz="2000" b="1" dirty="0">
                <a:latin typeface="Arial" pitchFamily="34" charset="0"/>
                <a:cs typeface="Arial" pitchFamily="34" charset="0"/>
              </a:rPr>
              <a:t> seyrek kıllar çıkmaya başlar. Erkek çocuk olgunlaştıkça cinsel organların etrafındaki kıllar koyulaşmaya, kalınlaşmaya ve kıvrılmaya başlar. Kıllanmanın görüldüğü en erken yaş 10,5, sıklıkla 12, en geç yaş ise 14 olarak belirlenmektedir.</a:t>
            </a:r>
            <a:r>
              <a:rPr lang="tr-TR" sz="2000" dirty="0">
                <a:solidFill>
                  <a:prstClr val="black"/>
                </a:solidFill>
              </a:rPr>
              <a:t/>
            </a:r>
            <a:br>
              <a:rPr lang="tr-TR" sz="2000" dirty="0">
                <a:solidFill>
                  <a:prstClr val="black"/>
                </a:solidFill>
              </a:rPr>
            </a:br>
            <a:r>
              <a:rPr lang="tr-TR" sz="2000" dirty="0">
                <a:solidFill>
                  <a:prstClr val="black"/>
                </a:solidFill>
              </a:rPr>
              <a:t/>
            </a:r>
            <a:br>
              <a:rPr lang="tr-TR" sz="2000" dirty="0">
                <a:solidFill>
                  <a:prstClr val="black"/>
                </a:solidFill>
              </a:rPr>
            </a:br>
            <a:endParaRPr lang="tr-TR" sz="1600"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1437397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pPr marL="0" lvl="0">
              <a:lnSpc>
                <a:spcPct val="115000"/>
              </a:lnSpc>
              <a:spcBef>
                <a:spcPts val="0"/>
              </a:spcBef>
            </a:pPr>
            <a:r>
              <a:rPr lang="tr-TR" sz="2800" dirty="0" smtClean="0">
                <a:ln>
                  <a:noFill/>
                </a:ln>
                <a:solidFill>
                  <a:prstClr val="black"/>
                </a:solidFill>
                <a:effectLst/>
                <a:latin typeface="Arial" pitchFamily="34" charset="0"/>
                <a:ea typeface="Calibri"/>
                <a:cs typeface="Arial" pitchFamily="34" charset="0"/>
              </a:rPr>
              <a:t>DUYGUSAL GELİŞİM</a:t>
            </a:r>
            <a:r>
              <a:rPr lang="tr-TR" sz="2800" dirty="0">
                <a:ln>
                  <a:noFill/>
                </a:ln>
                <a:solidFill>
                  <a:prstClr val="black"/>
                </a:solidFill>
                <a:effectLst/>
                <a:latin typeface="Arial" pitchFamily="34" charset="0"/>
                <a:ea typeface="Calibri"/>
                <a:cs typeface="Arial" pitchFamily="34" charset="0"/>
              </a:rPr>
              <a:t/>
            </a:r>
            <a:br>
              <a:rPr lang="tr-TR" sz="2800" dirty="0">
                <a:ln>
                  <a:noFill/>
                </a:ln>
                <a:solidFill>
                  <a:prstClr val="black"/>
                </a:solidFill>
                <a:effectLst/>
                <a:latin typeface="Arial" pitchFamily="34" charset="0"/>
                <a:ea typeface="Calibri"/>
                <a:cs typeface="Arial" pitchFamily="34" charset="0"/>
              </a:rPr>
            </a:br>
            <a:endParaRPr lang="tr-TR" dirty="0"/>
          </a:p>
        </p:txBody>
      </p:sp>
      <p:sp>
        <p:nvSpPr>
          <p:cNvPr id="4" name="İçerik Yer Tutucusu 3"/>
          <p:cNvSpPr>
            <a:spLocks noGrp="1"/>
          </p:cNvSpPr>
          <p:nvPr>
            <p:ph idx="1"/>
          </p:nvPr>
        </p:nvSpPr>
        <p:spPr/>
        <p:txBody>
          <a:bodyPr>
            <a:normAutofit/>
          </a:bodyPr>
          <a:lstStyle/>
          <a:p>
            <a:pPr>
              <a:buFont typeface="Wingdings" pitchFamily="2" charset="2"/>
              <a:buChar char="§"/>
            </a:pPr>
            <a:r>
              <a:rPr lang="tr-TR" sz="2400" dirty="0">
                <a:latin typeface="Arial" pitchFamily="34" charset="0"/>
                <a:ea typeface="Calibri"/>
                <a:cs typeface="Arial" pitchFamily="34" charset="0"/>
              </a:rPr>
              <a:t>Çok özel, çok güçlü, kırılmaz ve dayanıklı olduklarına inanırlar. Bu duygu bazen onlara zarar verebilir. Birçok ergen “fırtına ve stres” döneminden geçiyor olabilir. Çünkü azalan </a:t>
            </a:r>
            <a:r>
              <a:rPr lang="tr-TR" sz="2400" dirty="0" err="1">
                <a:latin typeface="Arial" pitchFamily="34" charset="0"/>
                <a:ea typeface="Calibri"/>
                <a:cs typeface="Arial" pitchFamily="34" charset="0"/>
              </a:rPr>
              <a:t>serotonin</a:t>
            </a:r>
            <a:r>
              <a:rPr lang="tr-TR" sz="2400" dirty="0">
                <a:latin typeface="Arial" pitchFamily="34" charset="0"/>
                <a:ea typeface="Calibri"/>
                <a:cs typeface="Arial" pitchFamily="34" charset="0"/>
              </a:rPr>
              <a:t> hormonu ve artan </a:t>
            </a:r>
            <a:r>
              <a:rPr lang="tr-TR" sz="2400" dirty="0" err="1">
                <a:latin typeface="Arial" pitchFamily="34" charset="0"/>
                <a:ea typeface="Calibri"/>
                <a:cs typeface="Arial" pitchFamily="34" charset="0"/>
              </a:rPr>
              <a:t>andofrin</a:t>
            </a:r>
            <a:r>
              <a:rPr lang="tr-TR" sz="2400" dirty="0">
                <a:latin typeface="Arial" pitchFamily="34" charset="0"/>
                <a:ea typeface="Calibri"/>
                <a:cs typeface="Arial" pitchFamily="34" charset="0"/>
              </a:rPr>
              <a:t> hormonu böyle bir kimyasal alt yapıyı hazırlar. </a:t>
            </a:r>
            <a:endParaRPr lang="tr-TR" sz="2400" dirty="0" smtClean="0">
              <a:latin typeface="Arial" pitchFamily="34" charset="0"/>
              <a:ea typeface="Calibri"/>
              <a:cs typeface="Arial" pitchFamily="34" charset="0"/>
            </a:endParaRPr>
          </a:p>
          <a:p>
            <a:pPr>
              <a:lnSpc>
                <a:spcPct val="115000"/>
              </a:lnSpc>
              <a:spcAft>
                <a:spcPts val="0"/>
              </a:spcAft>
              <a:buFont typeface="Wingdings" pitchFamily="2" charset="2"/>
              <a:buChar char="§"/>
            </a:pPr>
            <a:r>
              <a:rPr lang="tr-TR" sz="2400" dirty="0">
                <a:latin typeface="Arial" pitchFamily="34" charset="0"/>
                <a:ea typeface="Calibri"/>
                <a:cs typeface="Arial" pitchFamily="34" charset="0"/>
              </a:rPr>
              <a:t>Duygularını kontrol etmekte zorlanır. Zaman zaman duygusal, anne-babayı dinleyen, zaman zaman ise hırçın ve asi, söz dinlemez, kaba olabilir. Bunun nedeni, vücudunda değişmekte olan </a:t>
            </a:r>
            <a:r>
              <a:rPr lang="tr-TR" sz="2400" dirty="0" err="1">
                <a:latin typeface="Arial" pitchFamily="34" charset="0"/>
                <a:ea typeface="Calibri"/>
                <a:cs typeface="Arial" pitchFamily="34" charset="0"/>
              </a:rPr>
              <a:t>hormonal</a:t>
            </a:r>
            <a:r>
              <a:rPr lang="tr-TR" sz="2400" dirty="0">
                <a:latin typeface="Arial" pitchFamily="34" charset="0"/>
                <a:ea typeface="Calibri"/>
                <a:cs typeface="Arial" pitchFamily="34" charset="0"/>
              </a:rPr>
              <a:t> yapıdır. Daha önce aile, çocuğuyla iyi bir iletişim kuramamışsa bu süreç daha da uzun sürebilir. </a:t>
            </a:r>
            <a:endParaRPr lang="tr-TR" sz="2400" dirty="0" smtClean="0">
              <a:latin typeface="Arial" pitchFamily="34" charset="0"/>
              <a:ea typeface="Calibri"/>
              <a:cs typeface="Arial" pitchFamily="34" charset="0"/>
            </a:endParaRPr>
          </a:p>
          <a:p>
            <a:pPr marL="64008" indent="0">
              <a:buNone/>
            </a:pP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68283"/>
            <a:ext cx="9144000" cy="6858000"/>
          </a:xfrm>
          <a:prstGeom prst="rect">
            <a:avLst/>
          </a:prstGeom>
          <a:noFill/>
        </p:spPr>
      </p:pic>
      <p:sp>
        <p:nvSpPr>
          <p:cNvPr id="5" name="Başlık 4"/>
          <p:cNvSpPr>
            <a:spLocks noGrp="1"/>
          </p:cNvSpPr>
          <p:nvPr>
            <p:ph type="title"/>
          </p:nvPr>
        </p:nvSpPr>
        <p:spPr/>
        <p:txBody>
          <a:bodyPr/>
          <a:lstStyle/>
          <a:p>
            <a:r>
              <a:rPr lang="tr-TR" sz="2800" dirty="0">
                <a:ln>
                  <a:noFill/>
                </a:ln>
                <a:solidFill>
                  <a:prstClr val="black"/>
                </a:solidFill>
                <a:effectLst/>
                <a:latin typeface="Arial" pitchFamily="34" charset="0"/>
                <a:ea typeface="Calibri"/>
                <a:cs typeface="Arial" pitchFamily="34" charset="0"/>
              </a:rPr>
              <a:t>DUYGUSAL GELİŞİM</a:t>
            </a:r>
            <a:endParaRPr lang="tr-TR" dirty="0"/>
          </a:p>
        </p:txBody>
      </p:sp>
      <p:sp>
        <p:nvSpPr>
          <p:cNvPr id="4" name="İçerik Yer Tutucusu 3"/>
          <p:cNvSpPr>
            <a:spLocks noGrp="1"/>
          </p:cNvSpPr>
          <p:nvPr>
            <p:ph idx="1"/>
          </p:nvPr>
        </p:nvSpPr>
        <p:spPr>
          <a:xfrm>
            <a:off x="23529" y="1484784"/>
            <a:ext cx="6276663" cy="5112568"/>
          </a:xfrm>
        </p:spPr>
        <p:txBody>
          <a:bodyPr>
            <a:normAutofit fontScale="92500" lnSpcReduction="10000"/>
          </a:bodyPr>
          <a:lstStyle/>
          <a:p>
            <a:r>
              <a:rPr lang="tr-TR" sz="2200" dirty="0">
                <a:latin typeface="Arial" pitchFamily="34" charset="0"/>
                <a:ea typeface="Calibri"/>
                <a:cs typeface="Arial" pitchFamily="34" charset="0"/>
              </a:rPr>
              <a:t>Ergenin özellikle kendi cinsinden ebeveyn ile özdeşim kurması çok önemlidir. Kendince model aldığı, kişiyi örnek alır</a:t>
            </a:r>
            <a:r>
              <a:rPr lang="tr-TR" sz="2200" dirty="0" smtClean="0">
                <a:latin typeface="Arial" pitchFamily="34" charset="0"/>
                <a:ea typeface="Calibri"/>
                <a:cs typeface="Arial" pitchFamily="34" charset="0"/>
              </a:rPr>
              <a:t>.</a:t>
            </a:r>
            <a:r>
              <a:rPr lang="tr-TR" sz="2200" dirty="0">
                <a:latin typeface="Arial" pitchFamily="34" charset="0"/>
                <a:ea typeface="Calibri"/>
                <a:cs typeface="Arial" pitchFamily="34" charset="0"/>
              </a:rPr>
              <a:t> </a:t>
            </a:r>
          </a:p>
          <a:p>
            <a:pPr>
              <a:lnSpc>
                <a:spcPct val="115000"/>
              </a:lnSpc>
              <a:spcAft>
                <a:spcPts val="0"/>
              </a:spcAft>
            </a:pPr>
            <a:r>
              <a:rPr lang="tr-TR" sz="2200" dirty="0">
                <a:latin typeface="Arial" pitchFamily="34" charset="0"/>
                <a:ea typeface="Calibri"/>
                <a:cs typeface="Arial" pitchFamily="34" charset="0"/>
              </a:rPr>
              <a:t>Duygusal yönden gelişmenin önemini, duyguların davranışlarını nasıl etkilediğini ve duygularla uygun şekilde nasıl başa çıkılacağını öğrenmeye çalışır. Kendisiyle ilgili sorular sormaya başladığı süreçtir. Örneğin Ben kimim? Neyi severim? Neler yaparım</a:t>
            </a:r>
            <a:r>
              <a:rPr lang="tr-TR" sz="2200" dirty="0" smtClean="0">
                <a:latin typeface="Arial" pitchFamily="34" charset="0"/>
                <a:ea typeface="Calibri"/>
                <a:cs typeface="Arial" pitchFamily="34" charset="0"/>
              </a:rPr>
              <a:t>?</a:t>
            </a:r>
          </a:p>
          <a:p>
            <a:pPr lvl="0">
              <a:lnSpc>
                <a:spcPct val="115000"/>
              </a:lnSpc>
              <a:buClr>
                <a:srgbClr val="FF388C"/>
              </a:buClr>
              <a:buFont typeface="Wingdings" pitchFamily="2" charset="2"/>
              <a:buChar char="§"/>
            </a:pPr>
            <a:r>
              <a:rPr lang="tr-TR" sz="2200" dirty="0">
                <a:solidFill>
                  <a:prstClr val="black"/>
                </a:solidFill>
                <a:latin typeface="Arial" pitchFamily="34" charset="0"/>
                <a:ea typeface="Calibri"/>
                <a:cs typeface="Arial" pitchFamily="34" charset="0"/>
              </a:rPr>
              <a:t>Ergen için aynı cinsten arkadaş beğenisi önemini korurken, karşı cinsten arkadaş beğenisi yeni yeni önem kazanmaya başlayacaktır. Karşı cinse ilgi artmıştır. Beğenilmek, kabul görmek ister. O nedenle her iki cinsin katıldığı etkileşim grupları pek çok sorunun çözülmesinde fayda sağlar.</a:t>
            </a:r>
          </a:p>
          <a:p>
            <a:pPr>
              <a:lnSpc>
                <a:spcPct val="115000"/>
              </a:lnSpc>
              <a:spcAft>
                <a:spcPts val="0"/>
              </a:spcAft>
            </a:pPr>
            <a:endParaRPr lang="tr-TR" sz="2600" dirty="0">
              <a:latin typeface="Arial" pitchFamily="34" charset="0"/>
              <a:ea typeface="Calibri"/>
              <a:cs typeface="Arial" pitchFamily="34" charset="0"/>
            </a:endParaRPr>
          </a:p>
          <a:p>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429000"/>
            <a:ext cx="2816056" cy="3429000"/>
          </a:xfrm>
          <a:prstGeom prst="rect">
            <a:avLst/>
          </a:prstGeom>
        </p:spPr>
      </p:pic>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dirty="0" smtClean="0">
                <a:ln>
                  <a:noFill/>
                </a:ln>
                <a:solidFill>
                  <a:prstClr val="black"/>
                </a:solidFill>
                <a:effectLst/>
                <a:latin typeface="Arial" pitchFamily="34" charset="0"/>
                <a:ea typeface="Calibri"/>
                <a:cs typeface="Arial" pitchFamily="34" charset="0"/>
              </a:rPr>
              <a:t>BİLİŞSEL </a:t>
            </a:r>
            <a:r>
              <a:rPr lang="tr-TR" sz="2800" dirty="0">
                <a:ln>
                  <a:noFill/>
                </a:ln>
                <a:solidFill>
                  <a:prstClr val="black"/>
                </a:solidFill>
                <a:effectLst/>
                <a:latin typeface="Arial" pitchFamily="34" charset="0"/>
                <a:ea typeface="Calibri"/>
                <a:cs typeface="Arial" pitchFamily="34" charset="0"/>
              </a:rPr>
              <a:t>GELİŞİM</a:t>
            </a:r>
            <a:endParaRPr lang="tr-TR" dirty="0"/>
          </a:p>
        </p:txBody>
      </p:sp>
      <p:sp>
        <p:nvSpPr>
          <p:cNvPr id="4" name="İçerik Yer Tutucusu 3"/>
          <p:cNvSpPr>
            <a:spLocks noGrp="1"/>
          </p:cNvSpPr>
          <p:nvPr>
            <p:ph idx="1"/>
          </p:nvPr>
        </p:nvSpPr>
        <p:spPr/>
        <p:txBody>
          <a:bodyPr>
            <a:normAutofit fontScale="85000" lnSpcReduction="10000"/>
          </a:bodyPr>
          <a:lstStyle/>
          <a:p>
            <a:pPr>
              <a:lnSpc>
                <a:spcPct val="115000"/>
              </a:lnSpc>
              <a:spcAft>
                <a:spcPts val="0"/>
              </a:spcAft>
            </a:pPr>
            <a:r>
              <a:rPr lang="tr-TR" sz="3200" dirty="0">
                <a:latin typeface="Arial" pitchFamily="34" charset="0"/>
                <a:ea typeface="Calibri"/>
                <a:cs typeface="Arial" pitchFamily="34" charset="0"/>
              </a:rPr>
              <a:t>Bu yaş grubunda erkek çocuk hareketli, haylaz bir sokak çocuğu yada bilgisayar çocuğu iken, kızlar daha evcil, daha olgun bir görünüm içine girmiştir. </a:t>
            </a:r>
            <a:endParaRPr lang="tr-TR" sz="2800" dirty="0">
              <a:latin typeface="Arial" pitchFamily="34" charset="0"/>
              <a:ea typeface="Calibri"/>
              <a:cs typeface="Arial" pitchFamily="34" charset="0"/>
            </a:endParaRPr>
          </a:p>
          <a:p>
            <a:r>
              <a:rPr lang="tr-TR" sz="3200" dirty="0">
                <a:latin typeface="Arial" pitchFamily="34" charset="0"/>
                <a:ea typeface="Calibri"/>
                <a:cs typeface="Arial" pitchFamily="34" charset="0"/>
              </a:rPr>
              <a:t>6-7-8. sınıflarda bulunan kız ve erkek çocuklar bedensel, duygusal ve sosyal yönden farklı gelişim özellikleri gösterirken, zihinsel yönden her iki cins birbirinden farklı değildir. Ama kızların belleği erkeklere göre daha iyidir. Beyindeki korteks; yani gri bölümün gelişimi,10-12 yaş arasında en üst düzeye ulaşır. </a:t>
            </a:r>
            <a:endParaRPr lang="tr-TR" dirty="0">
              <a:latin typeface="Arial" pitchFamily="34" charset="0"/>
              <a:cs typeface="Arial" pitchFamily="34" charset="0"/>
            </a:endParaRPr>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dirty="0">
                <a:ln>
                  <a:noFill/>
                </a:ln>
                <a:solidFill>
                  <a:prstClr val="black"/>
                </a:solidFill>
                <a:effectLst/>
                <a:latin typeface="Arial" pitchFamily="34" charset="0"/>
                <a:ea typeface="Calibri"/>
                <a:cs typeface="Arial" pitchFamily="34" charset="0"/>
              </a:rPr>
              <a:t>BİLİŞSEL GELİŞİM</a:t>
            </a:r>
            <a:endParaRPr lang="tr-TR" dirty="0"/>
          </a:p>
        </p:txBody>
      </p:sp>
      <p:sp>
        <p:nvSpPr>
          <p:cNvPr id="4" name="İçerik Yer Tutucusu 3"/>
          <p:cNvSpPr>
            <a:spLocks noGrp="1"/>
          </p:cNvSpPr>
          <p:nvPr>
            <p:ph idx="1"/>
          </p:nvPr>
        </p:nvSpPr>
        <p:spPr/>
        <p:txBody>
          <a:bodyPr>
            <a:normAutofit fontScale="70000" lnSpcReduction="20000"/>
          </a:bodyPr>
          <a:lstStyle/>
          <a:p>
            <a:pPr>
              <a:lnSpc>
                <a:spcPct val="115000"/>
              </a:lnSpc>
              <a:spcAft>
                <a:spcPts val="0"/>
              </a:spcAft>
            </a:pPr>
            <a:r>
              <a:rPr lang="tr-TR" sz="3200" dirty="0">
                <a:latin typeface="Times New Roman"/>
                <a:ea typeface="Calibri"/>
                <a:cs typeface="Times New Roman"/>
              </a:rPr>
              <a:t>Soyut işlemlere ulaşan ergenler varsayımlar kurabilir, mantıksal sonuçlar çıkarabilir ve ister somut ister soyut biçimde sunulsun, karmaşık sorunları sistemli biçimde çözebilirler</a:t>
            </a:r>
            <a:r>
              <a:rPr lang="tr-TR" sz="3200" dirty="0" smtClean="0">
                <a:latin typeface="Times New Roman"/>
                <a:ea typeface="Calibri"/>
                <a:cs typeface="Times New Roman"/>
              </a:rPr>
              <a:t>.</a:t>
            </a:r>
          </a:p>
          <a:p>
            <a:pPr>
              <a:lnSpc>
                <a:spcPct val="115000"/>
              </a:lnSpc>
              <a:spcAft>
                <a:spcPts val="0"/>
              </a:spcAft>
            </a:pPr>
            <a:r>
              <a:rPr lang="tr-TR" sz="3200" dirty="0" smtClean="0">
                <a:latin typeface="Times New Roman"/>
                <a:ea typeface="Calibri"/>
                <a:cs typeface="Times New Roman"/>
              </a:rPr>
              <a:t> </a:t>
            </a:r>
            <a:r>
              <a:rPr lang="tr-TR" sz="3200" dirty="0">
                <a:latin typeface="Times New Roman"/>
                <a:ea typeface="Calibri"/>
                <a:cs typeface="Times New Roman"/>
              </a:rPr>
              <a:t>Ergenin geleceğe dönük planlar yapabilmesi ve kendi kendini tanıyarak kabul edebilmesi, uzun yıllar boyu bir gelişimi ve soyut düşünme yeteneğinin gelişmesini gerektirir. </a:t>
            </a:r>
            <a:endParaRPr lang="tr-TR" sz="2800" dirty="0">
              <a:latin typeface="Calibri"/>
              <a:ea typeface="Calibri"/>
              <a:cs typeface="Times New Roman"/>
            </a:endParaRPr>
          </a:p>
          <a:p>
            <a:r>
              <a:rPr lang="tr-TR" sz="3200" dirty="0">
                <a:latin typeface="Times New Roman"/>
                <a:ea typeface="Calibri"/>
              </a:rPr>
              <a:t>Altıncı sınıftan itibaren öğrencilerde başarısızlığın arttığı görülmektedir. Başarısızlığın bir nedeni; bağımsızlık savaşı veren, diğer yönden bu bağımsızlıktan korkan, kendi bedenindeki değişmeleri; korku, suçluluk ve merak duyguları içinde izleyen, karşı cinsin yakınlığını özleyen; ama karşı cinsten kaçan bir yeniyetmelik dönemine girmiş olmasıdır. </a:t>
            </a:r>
            <a:endParaRPr lang="tr-TR" dirty="0"/>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dirty="0" smtClean="0">
                <a:ln>
                  <a:noFill/>
                </a:ln>
                <a:solidFill>
                  <a:prstClr val="black"/>
                </a:solidFill>
                <a:effectLst/>
                <a:latin typeface="Arial" pitchFamily="34" charset="0"/>
                <a:ea typeface="Calibri"/>
                <a:cs typeface="Arial" pitchFamily="34" charset="0"/>
              </a:rPr>
              <a:t>SOSYAL </a:t>
            </a:r>
            <a:r>
              <a:rPr lang="tr-TR" sz="2800" dirty="0">
                <a:ln>
                  <a:noFill/>
                </a:ln>
                <a:solidFill>
                  <a:prstClr val="black"/>
                </a:solidFill>
                <a:effectLst/>
                <a:latin typeface="Arial" pitchFamily="34" charset="0"/>
                <a:ea typeface="Calibri"/>
                <a:cs typeface="Arial" pitchFamily="34" charset="0"/>
              </a:rPr>
              <a:t>GELİŞİM</a:t>
            </a:r>
            <a:endParaRPr lang="tr-TR" dirty="0"/>
          </a:p>
        </p:txBody>
      </p:sp>
      <p:sp>
        <p:nvSpPr>
          <p:cNvPr id="4" name="İçerik Yer Tutucusu 3"/>
          <p:cNvSpPr>
            <a:spLocks noGrp="1"/>
          </p:cNvSpPr>
          <p:nvPr>
            <p:ph idx="1"/>
          </p:nvPr>
        </p:nvSpPr>
        <p:spPr/>
        <p:txBody>
          <a:bodyPr>
            <a:normAutofit fontScale="77500" lnSpcReduction="20000"/>
          </a:bodyPr>
          <a:lstStyle/>
          <a:p>
            <a:r>
              <a:rPr lang="tr-TR" sz="2600" dirty="0">
                <a:latin typeface="Arial" pitchFamily="34" charset="0"/>
                <a:ea typeface="Calibri"/>
                <a:cs typeface="Arial" pitchFamily="34" charset="0"/>
              </a:rPr>
              <a:t>Bir grup içerisinde yer almak ve candan arkadaşlık kurmak ister. Gurup üyesi olmanın özel bir önemi vardır; ancak uyum sağlamakta güçlük çeker. </a:t>
            </a:r>
            <a:endParaRPr lang="tr-TR" sz="2600" dirty="0" smtClean="0">
              <a:latin typeface="Arial" pitchFamily="34" charset="0"/>
              <a:ea typeface="Calibri"/>
              <a:cs typeface="Arial" pitchFamily="34" charset="0"/>
            </a:endParaRPr>
          </a:p>
          <a:p>
            <a:pPr>
              <a:lnSpc>
                <a:spcPct val="115000"/>
              </a:lnSpc>
              <a:spcAft>
                <a:spcPts val="0"/>
              </a:spcAft>
            </a:pPr>
            <a:r>
              <a:rPr lang="tr-TR" sz="2600" dirty="0">
                <a:latin typeface="Arial" pitchFamily="34" charset="0"/>
                <a:ea typeface="Calibri"/>
                <a:cs typeface="Arial" pitchFamily="34" charset="0"/>
              </a:rPr>
              <a:t>Çocuğu herhangi bir grubun üyesi yapma; onu grup için çalışabileceği, o gruba bir şeyler verebileceği, grup için özveride bulunabileceği fırsatları yaratmalıdır. Bu şekilde yetişkinlikte diğer bireylerle bir arada yaşayabilmeyi kavraya bilir</a:t>
            </a:r>
            <a:r>
              <a:rPr lang="tr-TR" sz="2600" dirty="0" smtClean="0">
                <a:latin typeface="Arial" pitchFamily="34" charset="0"/>
                <a:ea typeface="Calibri"/>
                <a:cs typeface="Arial" pitchFamily="34" charset="0"/>
              </a:rPr>
              <a:t>.</a:t>
            </a:r>
          </a:p>
          <a:p>
            <a:pPr>
              <a:lnSpc>
                <a:spcPct val="115000"/>
              </a:lnSpc>
              <a:spcAft>
                <a:spcPts val="0"/>
              </a:spcAft>
            </a:pPr>
            <a:r>
              <a:rPr lang="tr-TR" sz="2600" dirty="0">
                <a:latin typeface="Arial" pitchFamily="34" charset="0"/>
                <a:ea typeface="Calibri"/>
                <a:cs typeface="Arial" pitchFamily="34" charset="0"/>
              </a:rPr>
              <a:t>Sorun çözebilme becerilerini uygulamayı öğrenir, sorunu tek başına bildiği yöntemlerle çözmeyi dener</a:t>
            </a:r>
            <a:r>
              <a:rPr lang="tr-TR" sz="2600" dirty="0" smtClean="0">
                <a:latin typeface="Arial" pitchFamily="34" charset="0"/>
                <a:ea typeface="Calibri"/>
                <a:cs typeface="Arial" pitchFamily="34" charset="0"/>
              </a:rPr>
              <a:t>.</a:t>
            </a:r>
          </a:p>
          <a:p>
            <a:pPr>
              <a:lnSpc>
                <a:spcPct val="115000"/>
              </a:lnSpc>
              <a:spcAft>
                <a:spcPts val="0"/>
              </a:spcAft>
            </a:pPr>
            <a:r>
              <a:rPr lang="tr-TR" sz="2600" dirty="0" smtClean="0">
                <a:latin typeface="Arial" pitchFamily="34" charset="0"/>
                <a:ea typeface="Calibri"/>
                <a:cs typeface="Arial" pitchFamily="34" charset="0"/>
              </a:rPr>
              <a:t> </a:t>
            </a:r>
            <a:r>
              <a:rPr lang="tr-TR" sz="2600" dirty="0">
                <a:latin typeface="Arial" pitchFamily="34" charset="0"/>
                <a:ea typeface="Calibri"/>
                <a:cs typeface="Arial" pitchFamily="34" charset="0"/>
              </a:rPr>
              <a:t>Kişilik özelliklerini oluşturan ilgilerini, yeteneklerini, tutumlarını ve sınırlılıklarını analiz eder. Özellikle bu alan meslek seçimi konusunda dikkati çeker.</a:t>
            </a:r>
          </a:p>
          <a:p>
            <a:pPr>
              <a:lnSpc>
                <a:spcPct val="115000"/>
              </a:lnSpc>
              <a:spcAft>
                <a:spcPts val="0"/>
              </a:spcAft>
            </a:pPr>
            <a:r>
              <a:rPr lang="tr-TR" sz="2600" dirty="0" smtClean="0">
                <a:latin typeface="Arial" pitchFamily="34" charset="0"/>
                <a:ea typeface="Calibri"/>
                <a:cs typeface="Arial" pitchFamily="34" charset="0"/>
              </a:rPr>
              <a:t> </a:t>
            </a:r>
            <a:r>
              <a:rPr lang="tr-TR" sz="2600" dirty="0">
                <a:latin typeface="Arial" pitchFamily="34" charset="0"/>
                <a:ea typeface="Calibri"/>
                <a:cs typeface="Arial" pitchFamily="34" charset="0"/>
              </a:rPr>
              <a:t>Kızlar, erkekleri kaba saba ve terbiyesiz bulurken; erkekler kızları beceriksiz ve çıtkırıldım bulurlar. Bu doğal bir süreçtir</a:t>
            </a:r>
            <a:r>
              <a:rPr lang="tr-TR" sz="2600" dirty="0" smtClean="0">
                <a:latin typeface="Arial" pitchFamily="34" charset="0"/>
                <a:ea typeface="Calibri"/>
                <a:cs typeface="Arial" pitchFamily="34" charset="0"/>
              </a:rPr>
              <a:t>.</a:t>
            </a:r>
            <a:endParaRPr lang="tr-TR" sz="2600" dirty="0">
              <a:latin typeface="Arial" pitchFamily="34" charset="0"/>
              <a:ea typeface="Calibri"/>
              <a:cs typeface="Arial" pitchFamily="34" charset="0"/>
            </a:endParaRPr>
          </a:p>
          <a:p>
            <a:pPr>
              <a:lnSpc>
                <a:spcPct val="115000"/>
              </a:lnSpc>
              <a:spcAft>
                <a:spcPts val="0"/>
              </a:spcAft>
            </a:pPr>
            <a:endParaRPr lang="tr-TR" sz="2600" dirty="0">
              <a:latin typeface="Arial" pitchFamily="34" charset="0"/>
              <a:ea typeface="Calibri"/>
              <a:cs typeface="Arial" pitchFamily="34" charset="0"/>
            </a:endParaRPr>
          </a:p>
          <a:p>
            <a:endParaRPr lang="tr-TR" dirty="0"/>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dirty="0">
                <a:ln>
                  <a:noFill/>
                </a:ln>
                <a:solidFill>
                  <a:prstClr val="black"/>
                </a:solidFill>
                <a:effectLst/>
                <a:latin typeface="Arial" pitchFamily="34" charset="0"/>
                <a:ea typeface="Calibri"/>
                <a:cs typeface="Arial" pitchFamily="34" charset="0"/>
              </a:rPr>
              <a:t>SOSYAL GELİŞİM</a:t>
            </a:r>
            <a:endParaRPr lang="tr-TR" dirty="0"/>
          </a:p>
        </p:txBody>
      </p:sp>
      <p:sp>
        <p:nvSpPr>
          <p:cNvPr id="4" name="İçerik Yer Tutucusu 3"/>
          <p:cNvSpPr>
            <a:spLocks noGrp="1"/>
          </p:cNvSpPr>
          <p:nvPr>
            <p:ph idx="1"/>
          </p:nvPr>
        </p:nvSpPr>
        <p:spPr>
          <a:xfrm>
            <a:off x="10898" y="1484784"/>
            <a:ext cx="8229600" cy="4572000"/>
          </a:xfrm>
        </p:spPr>
        <p:txBody>
          <a:bodyPr>
            <a:normAutofit fontScale="62500" lnSpcReduction="20000"/>
          </a:bodyPr>
          <a:lstStyle/>
          <a:p>
            <a:pPr>
              <a:lnSpc>
                <a:spcPct val="115000"/>
              </a:lnSpc>
              <a:spcAft>
                <a:spcPts val="0"/>
              </a:spcAft>
            </a:pPr>
            <a:r>
              <a:rPr lang="tr-TR" sz="3400" dirty="0">
                <a:latin typeface="Arial" pitchFamily="34" charset="0"/>
                <a:ea typeface="Calibri"/>
                <a:cs typeface="Arial" pitchFamily="34" charset="0"/>
              </a:rPr>
              <a:t>Çocuğun okul başarısı ve arkadaş ilişkisinde göstereceği başarı, onun kendi benliğine karşı olumlu bir algı geliştirmesini sağlar. Çocuğun yeteneği üstünde bir başarı ve sosyal beceri </a:t>
            </a:r>
            <a:r>
              <a:rPr lang="tr-TR" sz="3400" dirty="0" err="1">
                <a:latin typeface="Arial" pitchFamily="34" charset="0"/>
                <a:ea typeface="Calibri"/>
                <a:cs typeface="Arial" pitchFamily="34" charset="0"/>
              </a:rPr>
              <a:t>beklemek,onun</a:t>
            </a:r>
            <a:r>
              <a:rPr lang="tr-TR" sz="3400" dirty="0">
                <a:latin typeface="Arial" pitchFamily="34" charset="0"/>
                <a:ea typeface="Calibri"/>
                <a:cs typeface="Arial" pitchFamily="34" charset="0"/>
              </a:rPr>
              <a:t> benliğine karşı tutumlar geliştirmesine neden olur. Yetersizlik duyguları yaşar. Ailenin yetenekleri üstünde başarı beklememesi yerinde olur. Çocuğu tanıyıp o ölçüde beklenti... </a:t>
            </a:r>
          </a:p>
          <a:p>
            <a:pPr>
              <a:lnSpc>
                <a:spcPct val="115000"/>
              </a:lnSpc>
              <a:spcAft>
                <a:spcPts val="0"/>
              </a:spcAft>
            </a:pPr>
            <a:r>
              <a:rPr lang="tr-TR" sz="3400" dirty="0">
                <a:latin typeface="Arial" pitchFamily="34" charset="0"/>
                <a:ea typeface="Calibri"/>
                <a:cs typeface="Arial" pitchFamily="34" charset="0"/>
              </a:rPr>
              <a:t>Kendi kararlarını alma ve davranışlarının </a:t>
            </a:r>
            <a:r>
              <a:rPr lang="tr-TR" sz="3400" dirty="0" smtClean="0">
                <a:latin typeface="Arial" pitchFamily="34" charset="0"/>
                <a:ea typeface="Calibri"/>
                <a:cs typeface="Arial" pitchFamily="34" charset="0"/>
              </a:rPr>
              <a:t>sorumluluğunu üstlenme </a:t>
            </a:r>
            <a:r>
              <a:rPr lang="tr-TR" sz="3400" dirty="0">
                <a:latin typeface="Arial" pitchFamily="34" charset="0"/>
                <a:ea typeface="Calibri"/>
                <a:cs typeface="Arial" pitchFamily="34" charset="0"/>
              </a:rPr>
              <a:t>bilinci gelişmiştir. Kısaca, kişisel </a:t>
            </a:r>
            <a:r>
              <a:rPr lang="tr-TR" sz="3400" dirty="0" smtClean="0">
                <a:latin typeface="Arial" pitchFamily="34" charset="0"/>
                <a:ea typeface="Calibri"/>
                <a:cs typeface="Arial" pitchFamily="34" charset="0"/>
              </a:rPr>
              <a:t>bağımsızlığını kazanmaya </a:t>
            </a:r>
            <a:r>
              <a:rPr lang="tr-TR" sz="3400" dirty="0">
                <a:latin typeface="Arial" pitchFamily="34" charset="0"/>
                <a:ea typeface="Calibri"/>
                <a:cs typeface="Arial" pitchFamily="34" charset="0"/>
              </a:rPr>
              <a:t>başlamıştır. Olabildiğince kendisiyle ilgili kararlarda</a:t>
            </a:r>
          </a:p>
          <a:p>
            <a:pPr marL="64008" indent="0">
              <a:lnSpc>
                <a:spcPct val="115000"/>
              </a:lnSpc>
              <a:spcAft>
                <a:spcPts val="0"/>
              </a:spcAft>
              <a:buNone/>
            </a:pPr>
            <a:r>
              <a:rPr lang="tr-TR" sz="3400" dirty="0" smtClean="0">
                <a:latin typeface="Arial" pitchFamily="34" charset="0"/>
                <a:ea typeface="Calibri"/>
                <a:cs typeface="Arial" pitchFamily="34" charset="0"/>
              </a:rPr>
              <a:t>     sorumluluk </a:t>
            </a:r>
            <a:r>
              <a:rPr lang="tr-TR" sz="3400" dirty="0">
                <a:latin typeface="Arial" pitchFamily="34" charset="0"/>
                <a:ea typeface="Calibri"/>
                <a:cs typeface="Arial" pitchFamily="34" charset="0"/>
              </a:rPr>
              <a:t>alması, sorumluluğu üstlenmesi desteklenmelidir.</a:t>
            </a:r>
          </a:p>
          <a:p>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013176"/>
            <a:ext cx="4200841" cy="1844824"/>
          </a:xfrm>
          <a:prstGeom prst="rect">
            <a:avLst/>
          </a:prstGeom>
        </p:spPr>
      </p:pic>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0"/>
            <a:ext cx="9144000" cy="717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1268760"/>
            <a:ext cx="8064896" cy="3770263"/>
          </a:xfrm>
          <a:prstGeom prst="rect">
            <a:avLst/>
          </a:prstGeom>
          <a:noFill/>
        </p:spPr>
        <p:txBody>
          <a:bodyPr wrap="square" rtlCol="0">
            <a:spAutoFit/>
          </a:bodyPr>
          <a:lstStyle/>
          <a:p>
            <a:pPr indent="218440" algn="just">
              <a:lnSpc>
                <a:spcPct val="150000"/>
              </a:lnSpc>
              <a:spcBef>
                <a:spcPts val="1200"/>
              </a:spcBef>
              <a:spcAft>
                <a:spcPts val="0"/>
              </a:spcAft>
              <a:tabLst>
                <a:tab pos="365760" algn="l"/>
              </a:tabLst>
            </a:pPr>
            <a:r>
              <a:rPr lang="tr-TR" b="1" dirty="0">
                <a:latin typeface="Arial" pitchFamily="34" charset="0"/>
                <a:ea typeface="Times New Roman"/>
                <a:cs typeface="Arial" pitchFamily="34" charset="0"/>
              </a:rPr>
              <a:t>“Her insan bebeklikten yaşlılığa kadar değişik gelişim dönemlerinden geçer. Bu gelişim dönemleri; </a:t>
            </a:r>
            <a:endParaRPr lang="tr-TR" sz="1600" dirty="0">
              <a:latin typeface="Arial" pitchFamily="34" charset="0"/>
              <a:ea typeface="Times New Roman"/>
              <a:cs typeface="Arial" pitchFamily="34" charset="0"/>
            </a:endParaRPr>
          </a:p>
          <a:p>
            <a:pPr indent="218440" algn="just">
              <a:lnSpc>
                <a:spcPct val="150000"/>
              </a:lnSpc>
              <a:spcBef>
                <a:spcPts val="1200"/>
              </a:spcBef>
              <a:spcAft>
                <a:spcPts val="0"/>
              </a:spcAft>
              <a:tabLst>
                <a:tab pos="365760" algn="l"/>
              </a:tabLst>
            </a:pPr>
            <a:r>
              <a:rPr lang="tr-TR" b="1" dirty="0" smtClean="0">
                <a:latin typeface="Arial" pitchFamily="34" charset="0"/>
                <a:ea typeface="Times New Roman"/>
                <a:cs typeface="Arial" pitchFamily="34" charset="0"/>
              </a:rPr>
              <a:t>Bebeklik </a:t>
            </a:r>
            <a:r>
              <a:rPr lang="tr-TR" b="1" dirty="0">
                <a:latin typeface="Arial" pitchFamily="34" charset="0"/>
                <a:ea typeface="Times New Roman"/>
                <a:cs typeface="Arial" pitchFamily="34" charset="0"/>
              </a:rPr>
              <a:t>ve çocukluk (0–10 yaşlar arası</a:t>
            </a:r>
            <a:r>
              <a:rPr lang="tr-TR" b="1" dirty="0" smtClean="0">
                <a:latin typeface="Arial" pitchFamily="34" charset="0"/>
                <a:ea typeface="Times New Roman"/>
                <a:cs typeface="Arial" pitchFamily="34" charset="0"/>
              </a:rPr>
              <a:t>),</a:t>
            </a:r>
            <a:endParaRPr lang="tr-TR" sz="1600" dirty="0">
              <a:latin typeface="Arial" pitchFamily="34" charset="0"/>
              <a:ea typeface="Times New Roman"/>
              <a:cs typeface="Arial" pitchFamily="34" charset="0"/>
            </a:endParaRPr>
          </a:p>
          <a:p>
            <a:pPr indent="218440" algn="just">
              <a:lnSpc>
                <a:spcPct val="150000"/>
              </a:lnSpc>
              <a:spcBef>
                <a:spcPts val="1200"/>
              </a:spcBef>
              <a:spcAft>
                <a:spcPts val="0"/>
              </a:spcAft>
              <a:tabLst>
                <a:tab pos="365760" algn="l"/>
              </a:tabLst>
            </a:pPr>
            <a:r>
              <a:rPr lang="tr-TR" b="1" dirty="0" smtClean="0">
                <a:latin typeface="Arial" pitchFamily="34" charset="0"/>
                <a:ea typeface="Times New Roman"/>
                <a:cs typeface="Arial" pitchFamily="34" charset="0"/>
              </a:rPr>
              <a:t>Ergenlik </a:t>
            </a:r>
            <a:r>
              <a:rPr lang="tr-TR" b="1" dirty="0">
                <a:latin typeface="Arial" pitchFamily="34" charset="0"/>
                <a:ea typeface="Times New Roman"/>
                <a:cs typeface="Arial" pitchFamily="34" charset="0"/>
              </a:rPr>
              <a:t>(11–21 yaşlar arası), </a:t>
            </a:r>
            <a:endParaRPr lang="tr-TR" sz="1600" dirty="0">
              <a:latin typeface="Arial" pitchFamily="34" charset="0"/>
              <a:ea typeface="Times New Roman"/>
              <a:cs typeface="Arial" pitchFamily="34" charset="0"/>
            </a:endParaRPr>
          </a:p>
          <a:p>
            <a:pPr indent="218440" algn="just">
              <a:lnSpc>
                <a:spcPct val="150000"/>
              </a:lnSpc>
              <a:spcBef>
                <a:spcPts val="1200"/>
              </a:spcBef>
              <a:spcAft>
                <a:spcPts val="0"/>
              </a:spcAft>
              <a:tabLst>
                <a:tab pos="365760" algn="l"/>
              </a:tabLst>
            </a:pPr>
            <a:r>
              <a:rPr lang="tr-TR" b="1" dirty="0" smtClean="0">
                <a:latin typeface="Arial" pitchFamily="34" charset="0"/>
                <a:ea typeface="Times New Roman"/>
                <a:cs typeface="Arial" pitchFamily="34" charset="0"/>
              </a:rPr>
              <a:t>Genç </a:t>
            </a:r>
            <a:r>
              <a:rPr lang="tr-TR" b="1" dirty="0">
                <a:latin typeface="Arial" pitchFamily="34" charset="0"/>
                <a:ea typeface="Times New Roman"/>
                <a:cs typeface="Arial" pitchFamily="34" charset="0"/>
              </a:rPr>
              <a:t>yetişkinlik (22–35 yaş arası</a:t>
            </a:r>
            <a:r>
              <a:rPr lang="tr-TR" b="1" dirty="0" smtClean="0">
                <a:latin typeface="Arial" pitchFamily="34" charset="0"/>
                <a:ea typeface="Times New Roman"/>
                <a:cs typeface="Arial" pitchFamily="34" charset="0"/>
              </a:rPr>
              <a:t>),</a:t>
            </a:r>
            <a:endParaRPr lang="tr-TR" sz="1600" dirty="0">
              <a:latin typeface="Arial" pitchFamily="34" charset="0"/>
              <a:ea typeface="Times New Roman"/>
              <a:cs typeface="Arial" pitchFamily="34" charset="0"/>
            </a:endParaRPr>
          </a:p>
          <a:p>
            <a:pPr indent="218440" algn="just">
              <a:lnSpc>
                <a:spcPct val="150000"/>
              </a:lnSpc>
              <a:spcBef>
                <a:spcPts val="1200"/>
              </a:spcBef>
              <a:spcAft>
                <a:spcPts val="0"/>
              </a:spcAft>
              <a:tabLst>
                <a:tab pos="365760" algn="l"/>
              </a:tabLst>
            </a:pPr>
            <a:r>
              <a:rPr lang="tr-TR" b="1" dirty="0" smtClean="0">
                <a:latin typeface="Arial" pitchFamily="34" charset="0"/>
                <a:ea typeface="Times New Roman"/>
                <a:cs typeface="Arial" pitchFamily="34" charset="0"/>
              </a:rPr>
              <a:t>Orta </a:t>
            </a:r>
            <a:r>
              <a:rPr lang="tr-TR" b="1" dirty="0">
                <a:latin typeface="Arial" pitchFamily="34" charset="0"/>
                <a:ea typeface="Times New Roman"/>
                <a:cs typeface="Arial" pitchFamily="34" charset="0"/>
              </a:rPr>
              <a:t>yaşlılık (36–59 yaş arası</a:t>
            </a:r>
            <a:r>
              <a:rPr lang="tr-TR" b="1" dirty="0" smtClean="0">
                <a:latin typeface="Arial" pitchFamily="34" charset="0"/>
                <a:ea typeface="Times New Roman"/>
                <a:cs typeface="Arial" pitchFamily="34" charset="0"/>
              </a:rPr>
              <a:t>),</a:t>
            </a:r>
            <a:endParaRPr lang="tr-TR" sz="1600" dirty="0">
              <a:latin typeface="Arial" pitchFamily="34" charset="0"/>
              <a:ea typeface="Times New Roman"/>
              <a:cs typeface="Arial" pitchFamily="34" charset="0"/>
            </a:endParaRPr>
          </a:p>
          <a:p>
            <a:pPr indent="218440" algn="just">
              <a:lnSpc>
                <a:spcPct val="150000"/>
              </a:lnSpc>
              <a:spcBef>
                <a:spcPts val="1200"/>
              </a:spcBef>
              <a:spcAft>
                <a:spcPts val="0"/>
              </a:spcAft>
              <a:tabLst>
                <a:tab pos="365760" algn="l"/>
              </a:tabLst>
            </a:pPr>
            <a:r>
              <a:rPr lang="tr-TR" b="1" dirty="0" smtClean="0">
                <a:latin typeface="Arial" pitchFamily="34" charset="0"/>
                <a:ea typeface="Times New Roman"/>
                <a:cs typeface="Arial" pitchFamily="34" charset="0"/>
              </a:rPr>
              <a:t>İleri </a:t>
            </a:r>
            <a:r>
              <a:rPr lang="tr-TR" b="1" dirty="0">
                <a:latin typeface="Arial" pitchFamily="34" charset="0"/>
                <a:ea typeface="Times New Roman"/>
                <a:cs typeface="Arial" pitchFamily="34" charset="0"/>
              </a:rPr>
              <a:t>yaşlılık (60 ve üzeri yaşlar) tır. </a:t>
            </a:r>
            <a:endParaRPr lang="tr-TR" sz="1600" dirty="0">
              <a:effectLst/>
              <a:latin typeface="Arial" pitchFamily="34" charset="0"/>
              <a:ea typeface="Calibri"/>
              <a:cs typeface="Arial"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645024"/>
            <a:ext cx="4572000" cy="2536304"/>
          </a:xfrm>
          <a:prstGeom prst="rect">
            <a:avLst/>
          </a:prstGeom>
        </p:spPr>
      </p:pic>
    </p:spTree>
    <p:extLst>
      <p:ext uri="{BB962C8B-B14F-4D97-AF65-F5344CB8AC3E}">
        <p14:creationId xmlns:p14="http://schemas.microsoft.com/office/powerpoint/2010/main" val="376212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pPr marL="448056" lvl="0" indent="-384048">
              <a:lnSpc>
                <a:spcPct val="115000"/>
              </a:lnSpc>
              <a:spcBef>
                <a:spcPct val="20000"/>
              </a:spcBef>
            </a:pPr>
            <a:r>
              <a:rPr lang="tr-TR" sz="2800" b="1" dirty="0">
                <a:ln>
                  <a:noFill/>
                </a:ln>
                <a:solidFill>
                  <a:srgbClr val="000000"/>
                </a:solidFill>
                <a:effectLst/>
                <a:latin typeface="Arial" pitchFamily="34" charset="0"/>
                <a:ea typeface="Calibri"/>
                <a:cs typeface="Arial" pitchFamily="34" charset="0"/>
              </a:rPr>
              <a:t>Anne Baba Ne Yapabilir?</a:t>
            </a:r>
            <a:r>
              <a:rPr lang="tr-TR" sz="1500" dirty="0">
                <a:ln>
                  <a:noFill/>
                </a:ln>
                <a:solidFill>
                  <a:prstClr val="black"/>
                </a:solidFill>
                <a:effectLst/>
                <a:latin typeface="Calibri"/>
                <a:ea typeface="Calibri"/>
                <a:cs typeface="Times New Roman"/>
              </a:rPr>
              <a:t/>
            </a:r>
            <a:br>
              <a:rPr lang="tr-TR" sz="1500" dirty="0">
                <a:ln>
                  <a:noFill/>
                </a:ln>
                <a:solidFill>
                  <a:prstClr val="black"/>
                </a:solidFill>
                <a:effectLst/>
                <a:latin typeface="Calibri"/>
                <a:ea typeface="Calibri"/>
                <a:cs typeface="Times New Roman"/>
              </a:rPr>
            </a:br>
            <a:endParaRPr lang="tr-TR" dirty="0"/>
          </a:p>
        </p:txBody>
      </p:sp>
      <p:sp>
        <p:nvSpPr>
          <p:cNvPr id="4" name="İçerik Yer Tutucusu 3"/>
          <p:cNvSpPr>
            <a:spLocks noGrp="1"/>
          </p:cNvSpPr>
          <p:nvPr>
            <p:ph idx="1"/>
          </p:nvPr>
        </p:nvSpPr>
        <p:spPr>
          <a:xfrm>
            <a:off x="323528" y="1412776"/>
            <a:ext cx="8229600" cy="4572000"/>
          </a:xfrm>
        </p:spPr>
        <p:txBody>
          <a:bodyPr>
            <a:normAutofit fontScale="55000" lnSpcReduction="20000"/>
          </a:bodyPr>
          <a:lstStyle/>
          <a:p>
            <a:pPr>
              <a:lnSpc>
                <a:spcPct val="115000"/>
              </a:lnSpc>
              <a:spcAft>
                <a:spcPts val="0"/>
              </a:spcAft>
              <a:buFont typeface="Wingdings" pitchFamily="2" charset="2"/>
              <a:buChar char="v"/>
            </a:pPr>
            <a:r>
              <a:rPr lang="tr-TR" sz="3200" dirty="0" smtClean="0">
                <a:solidFill>
                  <a:srgbClr val="000000"/>
                </a:solidFill>
                <a:latin typeface="Times New Roman"/>
                <a:ea typeface="Calibri"/>
                <a:cs typeface="Times New Roman"/>
              </a:rPr>
              <a:t> </a:t>
            </a:r>
            <a:r>
              <a:rPr lang="tr-TR" sz="3300" dirty="0">
                <a:solidFill>
                  <a:srgbClr val="000000"/>
                </a:solidFill>
                <a:latin typeface="Times New Roman"/>
                <a:ea typeface="Calibri"/>
                <a:cs typeface="Times New Roman"/>
              </a:rPr>
              <a:t>Ergen bazen değişen vücudundan utanabilir. Arkadaşlarından farklı olduğunu düşünebilir. Bu durumda ona her insanın kendi hızında büyüyüp geliştiği açıklanmalıdır. Yaşadığı değişimler hafife alınmamalı, alay konusu edilmemelidir.</a:t>
            </a:r>
            <a:endParaRPr lang="tr-TR" sz="3300" dirty="0">
              <a:latin typeface="Calibri"/>
              <a:ea typeface="Calibri"/>
              <a:cs typeface="Times New Roman"/>
            </a:endParaRPr>
          </a:p>
          <a:p>
            <a:pPr>
              <a:lnSpc>
                <a:spcPct val="115000"/>
              </a:lnSpc>
              <a:spcAft>
                <a:spcPts val="0"/>
              </a:spcAft>
              <a:buFont typeface="Wingdings" pitchFamily="2" charset="2"/>
              <a:buChar char="v"/>
            </a:pPr>
            <a:r>
              <a:rPr lang="tr-TR" sz="3300" dirty="0" smtClean="0">
                <a:solidFill>
                  <a:srgbClr val="000000"/>
                </a:solidFill>
                <a:latin typeface="Times New Roman"/>
                <a:ea typeface="Calibri"/>
                <a:cs typeface="Times New Roman"/>
              </a:rPr>
              <a:t>Bedeninde </a:t>
            </a:r>
            <a:r>
              <a:rPr lang="tr-TR" sz="3300" dirty="0">
                <a:solidFill>
                  <a:srgbClr val="000000"/>
                </a:solidFill>
                <a:latin typeface="Times New Roman"/>
                <a:ea typeface="Calibri"/>
                <a:cs typeface="Times New Roman"/>
              </a:rPr>
              <a:t>oluşan değişikliklere daha kolay uyum sağlaması için destek olunmalıdır (sivilcelerle baş etme yolları, bilinçli egzersiz, âdet dönemi ile ilgili rehberlik vb.).</a:t>
            </a:r>
            <a:endParaRPr lang="tr-TR" sz="3300" dirty="0">
              <a:latin typeface="Calibri"/>
              <a:ea typeface="Calibri"/>
              <a:cs typeface="Times New Roman"/>
            </a:endParaRPr>
          </a:p>
          <a:p>
            <a:pPr>
              <a:lnSpc>
                <a:spcPct val="115000"/>
              </a:lnSpc>
              <a:spcAft>
                <a:spcPts val="0"/>
              </a:spcAft>
              <a:buFont typeface="Wingdings" pitchFamily="2" charset="2"/>
              <a:buChar char="v"/>
            </a:pPr>
            <a:r>
              <a:rPr lang="tr-TR" sz="3300" dirty="0" smtClean="0">
                <a:solidFill>
                  <a:srgbClr val="000000"/>
                </a:solidFill>
                <a:latin typeface="Times New Roman"/>
                <a:ea typeface="Calibri"/>
                <a:cs typeface="Times New Roman"/>
              </a:rPr>
              <a:t> </a:t>
            </a:r>
            <a:r>
              <a:rPr lang="tr-TR" sz="3300" dirty="0">
                <a:solidFill>
                  <a:srgbClr val="000000"/>
                </a:solidFill>
                <a:latin typeface="Times New Roman"/>
                <a:ea typeface="Calibri"/>
                <a:cs typeface="Times New Roman"/>
              </a:rPr>
              <a:t>Kişisel temizliğin (düzenli diş fırçalama, banyo yapma, deodorant kullanma vb.) hem kendisi hem de çevresi için önemli olduğu anlatılmalıdır. Kişisel temizlik için neyin nasıl yapılması gerektiği (tıraş olmak, ağda yapmak vb.) konusunda ona bilgi verilmelidir.</a:t>
            </a:r>
            <a:endParaRPr lang="tr-TR" sz="3300" dirty="0">
              <a:latin typeface="Calibri"/>
              <a:ea typeface="Calibri"/>
              <a:cs typeface="Times New Roman"/>
            </a:endParaRPr>
          </a:p>
          <a:p>
            <a:pPr>
              <a:lnSpc>
                <a:spcPct val="115000"/>
              </a:lnSpc>
              <a:spcAft>
                <a:spcPts val="0"/>
              </a:spcAft>
              <a:buFont typeface="Wingdings" pitchFamily="2" charset="2"/>
              <a:buChar char="v"/>
            </a:pPr>
            <a:r>
              <a:rPr lang="tr-TR" sz="3300" dirty="0" smtClean="0">
                <a:solidFill>
                  <a:srgbClr val="000000"/>
                </a:solidFill>
                <a:latin typeface="Times New Roman"/>
                <a:ea typeface="Calibri"/>
                <a:cs typeface="Times New Roman"/>
              </a:rPr>
              <a:t> </a:t>
            </a:r>
            <a:r>
              <a:rPr lang="tr-TR" sz="3300" dirty="0">
                <a:solidFill>
                  <a:srgbClr val="000000"/>
                </a:solidFill>
                <a:latin typeface="Times New Roman"/>
                <a:ea typeface="Calibri"/>
                <a:cs typeface="Times New Roman"/>
              </a:rPr>
              <a:t>Süslenmek ya da kişisel bakım için harcanan uzun saatlere karşı sabırlı olunmalıdır.</a:t>
            </a:r>
            <a:endParaRPr lang="tr-TR" sz="3300" dirty="0">
              <a:latin typeface="Calibri"/>
              <a:ea typeface="Calibri"/>
              <a:cs typeface="Times New Roman"/>
            </a:endParaRPr>
          </a:p>
          <a:p>
            <a:pPr>
              <a:lnSpc>
                <a:spcPct val="115000"/>
              </a:lnSpc>
              <a:spcAft>
                <a:spcPts val="0"/>
              </a:spcAft>
              <a:buFont typeface="Wingdings" pitchFamily="2" charset="2"/>
              <a:buChar char="v"/>
            </a:pPr>
            <a:r>
              <a:rPr lang="tr-TR" sz="3300" dirty="0" smtClean="0">
                <a:solidFill>
                  <a:srgbClr val="000000"/>
                </a:solidFill>
                <a:latin typeface="Times New Roman"/>
                <a:ea typeface="Calibri"/>
                <a:cs typeface="Times New Roman"/>
              </a:rPr>
              <a:t>Uykusunu </a:t>
            </a:r>
            <a:r>
              <a:rPr lang="tr-TR" sz="3300" dirty="0">
                <a:solidFill>
                  <a:srgbClr val="000000"/>
                </a:solidFill>
                <a:latin typeface="Times New Roman"/>
                <a:ea typeface="Calibri"/>
                <a:cs typeface="Times New Roman"/>
              </a:rPr>
              <a:t>yeterince almasına izin verilmelidir. Çünkü ergenlerin daha fazla uykuya ihtiyaçları vardır.</a:t>
            </a:r>
            <a:endParaRPr lang="tr-TR" sz="3300" dirty="0">
              <a:latin typeface="Calibri"/>
              <a:ea typeface="Calibri"/>
              <a:cs typeface="Times New Roman"/>
            </a:endParaRPr>
          </a:p>
          <a:p>
            <a:endParaRPr lang="tr-TR" dirty="0"/>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b="1" dirty="0">
                <a:ln>
                  <a:noFill/>
                </a:ln>
                <a:solidFill>
                  <a:srgbClr val="000000"/>
                </a:solidFill>
                <a:effectLst/>
                <a:latin typeface="Arial" pitchFamily="34" charset="0"/>
                <a:ea typeface="Calibri"/>
                <a:cs typeface="Arial" pitchFamily="34" charset="0"/>
              </a:rPr>
              <a:t>Anne Baba Ne Yapabilir?</a:t>
            </a:r>
            <a:endParaRPr lang="tr-TR" dirty="0"/>
          </a:p>
        </p:txBody>
      </p:sp>
      <p:sp>
        <p:nvSpPr>
          <p:cNvPr id="4" name="İçerik Yer Tutucusu 3"/>
          <p:cNvSpPr>
            <a:spLocks noGrp="1"/>
          </p:cNvSpPr>
          <p:nvPr>
            <p:ph idx="1"/>
          </p:nvPr>
        </p:nvSpPr>
        <p:spPr/>
        <p:txBody>
          <a:bodyPr>
            <a:normAutofit fontScale="62500" lnSpcReduction="20000"/>
          </a:bodyPr>
          <a:lstStyle/>
          <a:p>
            <a:pPr>
              <a:lnSpc>
                <a:spcPct val="115000"/>
              </a:lnSpc>
              <a:spcAft>
                <a:spcPts val="0"/>
              </a:spcAft>
              <a:buFont typeface="Wingdings" pitchFamily="2" charset="2"/>
              <a:buChar char="v"/>
            </a:pPr>
            <a:r>
              <a:rPr lang="tr-TR" sz="3200" dirty="0" smtClean="0">
                <a:solidFill>
                  <a:srgbClr val="000000"/>
                </a:solidFill>
                <a:latin typeface="Times New Roman"/>
                <a:ea typeface="Calibri"/>
                <a:cs typeface="Times New Roman"/>
              </a:rPr>
              <a:t> </a:t>
            </a:r>
            <a:r>
              <a:rPr lang="tr-TR" sz="3200" dirty="0">
                <a:solidFill>
                  <a:srgbClr val="000000"/>
                </a:solidFill>
                <a:latin typeface="Arial" pitchFamily="34" charset="0"/>
                <a:ea typeface="Calibri"/>
                <a:cs typeface="Arial" pitchFamily="34" charset="0"/>
              </a:rPr>
              <a:t>Sağlıklı yeme alışkanlığı desteklenmeli ve ona bu konuda model olunmalıdır.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 </a:t>
            </a:r>
            <a:r>
              <a:rPr lang="tr-TR" sz="3200" dirty="0">
                <a:solidFill>
                  <a:srgbClr val="000000"/>
                </a:solidFill>
                <a:latin typeface="Arial" pitchFamily="34" charset="0"/>
                <a:ea typeface="Calibri"/>
                <a:cs typeface="Arial" pitchFamily="34" charset="0"/>
              </a:rPr>
              <a:t>Fiziksel egzersiz yapması için teşvik edilmelidir. Ergen, grup ya da bireysel spor çalışmalarına yönlendirilebilir. Ayrıca evde tamirat işleri, araba yıkama gibi hareket gerektiren ve sorumluluk duygusu geliştirecek işler verilebilir. Bu konuda anne babanın model olması da önemlidir.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 </a:t>
            </a:r>
            <a:r>
              <a:rPr lang="tr-TR" sz="3200" dirty="0">
                <a:solidFill>
                  <a:srgbClr val="000000"/>
                </a:solidFill>
                <a:latin typeface="Arial" pitchFamily="34" charset="0"/>
                <a:ea typeface="Calibri"/>
                <a:cs typeface="Arial" pitchFamily="34" charset="0"/>
              </a:rPr>
              <a:t>Ergenin değişip büyümekte olduğu ve kendine eskisinden farklı şekilde </a:t>
            </a:r>
            <a:r>
              <a:rPr lang="tr-TR" sz="3200" dirty="0" smtClean="0">
                <a:solidFill>
                  <a:srgbClr val="000000"/>
                </a:solidFill>
                <a:latin typeface="Arial" pitchFamily="34" charset="0"/>
                <a:ea typeface="Calibri"/>
                <a:cs typeface="Arial" pitchFamily="34" charset="0"/>
              </a:rPr>
              <a:t>davranılmasını</a:t>
            </a:r>
            <a:r>
              <a:rPr lang="tr-TR" sz="2800" dirty="0" smtClean="0">
                <a:latin typeface="Arial" pitchFamily="34" charset="0"/>
                <a:ea typeface="Calibri"/>
                <a:cs typeface="Arial" pitchFamily="34" charset="0"/>
              </a:rPr>
              <a:t> </a:t>
            </a:r>
            <a:r>
              <a:rPr lang="tr-TR" sz="3200" dirty="0" smtClean="0">
                <a:solidFill>
                  <a:srgbClr val="000000"/>
                </a:solidFill>
                <a:latin typeface="Arial" pitchFamily="34" charset="0"/>
                <a:ea typeface="Calibri"/>
                <a:cs typeface="Arial" pitchFamily="34" charset="0"/>
              </a:rPr>
              <a:t>beklediği </a:t>
            </a:r>
            <a:r>
              <a:rPr lang="tr-TR" sz="3200" dirty="0">
                <a:solidFill>
                  <a:srgbClr val="000000"/>
                </a:solidFill>
                <a:latin typeface="Arial" pitchFamily="34" charset="0"/>
                <a:ea typeface="Calibri"/>
                <a:cs typeface="Arial" pitchFamily="34" charset="0"/>
              </a:rPr>
              <a:t>unutulmamalıdır.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 </a:t>
            </a:r>
            <a:r>
              <a:rPr lang="tr-TR" sz="3200" dirty="0">
                <a:solidFill>
                  <a:srgbClr val="000000"/>
                </a:solidFill>
                <a:latin typeface="Arial" pitchFamily="34" charset="0"/>
                <a:ea typeface="Calibri"/>
                <a:cs typeface="Arial" pitchFamily="34" charset="0"/>
              </a:rPr>
              <a:t>Çocuk yetiştirirken kullanılan yöntemler bir ömür boyu işlerliğini sürdürmez. </a:t>
            </a:r>
            <a:endParaRPr lang="tr-TR" sz="3200" dirty="0" smtClean="0">
              <a:solidFill>
                <a:srgbClr val="000000"/>
              </a:solidFill>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Değişen</a:t>
            </a:r>
            <a:r>
              <a:rPr lang="tr-TR" sz="2800" dirty="0" smtClean="0">
                <a:latin typeface="Arial" pitchFamily="34" charset="0"/>
                <a:ea typeface="Calibri"/>
                <a:cs typeface="Arial" pitchFamily="34" charset="0"/>
              </a:rPr>
              <a:t> </a:t>
            </a:r>
            <a:r>
              <a:rPr lang="tr-TR" sz="3200" dirty="0" smtClean="0">
                <a:solidFill>
                  <a:srgbClr val="000000"/>
                </a:solidFill>
                <a:latin typeface="Arial" pitchFamily="34" charset="0"/>
                <a:ea typeface="Calibri"/>
                <a:cs typeface="Arial" pitchFamily="34" charset="0"/>
              </a:rPr>
              <a:t>koşullara</a:t>
            </a:r>
            <a:r>
              <a:rPr lang="tr-TR" sz="3200" dirty="0">
                <a:solidFill>
                  <a:srgbClr val="000000"/>
                </a:solidFill>
                <a:latin typeface="Arial" pitchFamily="34" charset="0"/>
                <a:ea typeface="Calibri"/>
                <a:cs typeface="Arial" pitchFamily="34" charset="0"/>
              </a:rPr>
              <a:t>, ergenin kişilik özelliklerine, ortamın gerekliliklerine, problemin </a:t>
            </a:r>
            <a:r>
              <a:rPr lang="tr-TR" sz="3200" dirty="0" smtClean="0">
                <a:solidFill>
                  <a:srgbClr val="000000"/>
                </a:solidFill>
                <a:latin typeface="Arial" pitchFamily="34" charset="0"/>
                <a:ea typeface="Calibri"/>
                <a:cs typeface="Arial" pitchFamily="34" charset="0"/>
              </a:rPr>
              <a:t>türüne</a:t>
            </a:r>
            <a:r>
              <a:rPr lang="tr-TR" sz="2800" dirty="0" smtClean="0">
                <a:latin typeface="Arial" pitchFamily="34" charset="0"/>
                <a:ea typeface="Calibri"/>
                <a:cs typeface="Arial" pitchFamily="34" charset="0"/>
              </a:rPr>
              <a:t> </a:t>
            </a:r>
            <a:r>
              <a:rPr lang="tr-TR" sz="3200" dirty="0" smtClean="0">
                <a:solidFill>
                  <a:srgbClr val="000000"/>
                </a:solidFill>
                <a:latin typeface="Arial" pitchFamily="34" charset="0"/>
                <a:ea typeface="Calibri"/>
                <a:cs typeface="Arial" pitchFamily="34" charset="0"/>
              </a:rPr>
              <a:t>göre </a:t>
            </a:r>
            <a:r>
              <a:rPr lang="tr-TR" sz="3200" dirty="0">
                <a:solidFill>
                  <a:srgbClr val="000000"/>
                </a:solidFill>
                <a:latin typeface="Arial" pitchFamily="34" charset="0"/>
                <a:ea typeface="Calibri"/>
                <a:cs typeface="Arial" pitchFamily="34" charset="0"/>
              </a:rPr>
              <a:t>farklı yaklaşımlar denenmelidir.</a:t>
            </a:r>
            <a:endParaRPr lang="tr-TR" sz="2800" dirty="0">
              <a:latin typeface="Arial" pitchFamily="34" charset="0"/>
              <a:ea typeface="Calibri"/>
              <a:cs typeface="Arial" pitchFamily="34" charset="0"/>
            </a:endParaRPr>
          </a:p>
          <a:p>
            <a:endParaRPr lang="tr-TR" dirty="0"/>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r>
              <a:rPr lang="tr-TR" sz="2800" b="1" dirty="0">
                <a:ln>
                  <a:noFill/>
                </a:ln>
                <a:solidFill>
                  <a:srgbClr val="000000"/>
                </a:solidFill>
                <a:effectLst/>
                <a:latin typeface="Arial" pitchFamily="34" charset="0"/>
                <a:ea typeface="Calibri"/>
                <a:cs typeface="Arial" pitchFamily="34" charset="0"/>
              </a:rPr>
              <a:t>Anne Baba Ne Yapabilir?</a:t>
            </a:r>
            <a:endParaRPr lang="tr-TR" dirty="0"/>
          </a:p>
        </p:txBody>
      </p:sp>
      <p:sp>
        <p:nvSpPr>
          <p:cNvPr id="4" name="İçerik Yer Tutucusu 3"/>
          <p:cNvSpPr>
            <a:spLocks noGrp="1"/>
          </p:cNvSpPr>
          <p:nvPr>
            <p:ph idx="1"/>
          </p:nvPr>
        </p:nvSpPr>
        <p:spPr/>
        <p:txBody>
          <a:bodyPr>
            <a:normAutofit fontScale="62500" lnSpcReduction="20000"/>
          </a:bodyPr>
          <a:lstStyle/>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 </a:t>
            </a:r>
            <a:r>
              <a:rPr lang="tr-TR" sz="3200" dirty="0">
                <a:solidFill>
                  <a:srgbClr val="000000"/>
                </a:solidFill>
                <a:latin typeface="Arial" pitchFamily="34" charset="0"/>
                <a:ea typeface="Calibri"/>
                <a:cs typeface="Arial" pitchFamily="34" charset="0"/>
              </a:rPr>
              <a:t>Ergenin birçok rolü denediği ve kendisi ile aile ortamına en uygun olanları bir araya getirmeye çalıştığı unutulmamalıdır. Yeni şeyler denemesine ve yeni tecrübeler edinmesine fırsat verilmelidir.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Görüşleri </a:t>
            </a:r>
            <a:r>
              <a:rPr lang="tr-TR" sz="3200" dirty="0">
                <a:solidFill>
                  <a:srgbClr val="000000"/>
                </a:solidFill>
                <a:latin typeface="Arial" pitchFamily="34" charset="0"/>
                <a:ea typeface="Calibri"/>
                <a:cs typeface="Arial" pitchFamily="34" charset="0"/>
              </a:rPr>
              <a:t>ve duyguları dikkate alınmalıdır. Anne babasının kendisini dinlediğini </a:t>
            </a:r>
            <a:r>
              <a:rPr lang="tr-TR" sz="3200" dirty="0" smtClean="0">
                <a:solidFill>
                  <a:srgbClr val="000000"/>
                </a:solidFill>
                <a:latin typeface="Arial" pitchFamily="34" charset="0"/>
                <a:ea typeface="Calibri"/>
                <a:cs typeface="Arial" pitchFamily="34" charset="0"/>
              </a:rPr>
              <a:t>bilmek</a:t>
            </a:r>
            <a:r>
              <a:rPr lang="tr-TR" sz="2800" dirty="0" smtClean="0">
                <a:latin typeface="Arial" pitchFamily="34" charset="0"/>
                <a:ea typeface="Calibri"/>
                <a:cs typeface="Arial" pitchFamily="34" charset="0"/>
              </a:rPr>
              <a:t> </a:t>
            </a:r>
            <a:r>
              <a:rPr lang="tr-TR" sz="3200" dirty="0" smtClean="0">
                <a:solidFill>
                  <a:srgbClr val="000000"/>
                </a:solidFill>
                <a:latin typeface="Arial" pitchFamily="34" charset="0"/>
                <a:ea typeface="Calibri"/>
                <a:cs typeface="Arial" pitchFamily="34" charset="0"/>
              </a:rPr>
              <a:t>ergen </a:t>
            </a:r>
            <a:r>
              <a:rPr lang="tr-TR" sz="3200" dirty="0">
                <a:solidFill>
                  <a:srgbClr val="000000"/>
                </a:solidFill>
                <a:latin typeface="Arial" pitchFamily="34" charset="0"/>
                <a:ea typeface="Calibri"/>
                <a:cs typeface="Arial" pitchFamily="34" charset="0"/>
              </a:rPr>
              <a:t>için son derece önemlidir.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 </a:t>
            </a:r>
            <a:r>
              <a:rPr lang="tr-TR" sz="3200" dirty="0">
                <a:solidFill>
                  <a:srgbClr val="000000"/>
                </a:solidFill>
                <a:latin typeface="Arial" pitchFamily="34" charset="0"/>
                <a:ea typeface="Calibri"/>
                <a:cs typeface="Arial" pitchFamily="34" charset="0"/>
              </a:rPr>
              <a:t>Ergenin yanlış karar vermesinin önüne geçmeye ya da onun adına karar vermeye değil, onun sağlıklı karar verebilen bir birey olarak yetişebilmesi için gerekli koşulları hazırlamaya çalışılmalıdır.</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Görüş </a:t>
            </a:r>
            <a:r>
              <a:rPr lang="tr-TR" sz="3200" dirty="0">
                <a:solidFill>
                  <a:srgbClr val="000000"/>
                </a:solidFill>
                <a:latin typeface="Arial" pitchFamily="34" charset="0"/>
                <a:ea typeface="Calibri"/>
                <a:cs typeface="Arial" pitchFamily="34" charset="0"/>
              </a:rPr>
              <a:t>ayrılığı yaşanmaya başlandığında ergen dinlenmeli ve bakış açısı anlaşılmaya </a:t>
            </a:r>
            <a:r>
              <a:rPr lang="tr-TR" sz="3200" dirty="0" smtClean="0">
                <a:solidFill>
                  <a:srgbClr val="000000"/>
                </a:solidFill>
                <a:latin typeface="Arial" pitchFamily="34" charset="0"/>
                <a:ea typeface="Calibri"/>
                <a:cs typeface="Arial" pitchFamily="34" charset="0"/>
              </a:rPr>
              <a:t>çalışmalıdır.</a:t>
            </a:r>
            <a:endParaRPr lang="tr-TR" sz="2800" dirty="0" smtClean="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Ses </a:t>
            </a:r>
            <a:r>
              <a:rPr lang="tr-TR" sz="3200" dirty="0">
                <a:solidFill>
                  <a:srgbClr val="000000"/>
                </a:solidFill>
                <a:latin typeface="Arial" pitchFamily="34" charset="0"/>
                <a:ea typeface="Calibri"/>
                <a:cs typeface="Arial" pitchFamily="34" charset="0"/>
              </a:rPr>
              <a:t>tonuna dikkat edilmelidir. Emir cümleleri, yüksek ve gergin ses tonu genellikle beklenenin yapılmasını sağlamaz.</a:t>
            </a:r>
            <a:endParaRPr lang="tr-TR" sz="2800" dirty="0">
              <a:latin typeface="Arial" pitchFamily="34" charset="0"/>
              <a:ea typeface="Calibri"/>
              <a:cs typeface="Arial" pitchFamily="34" charset="0"/>
            </a:endParaRPr>
          </a:p>
          <a:p>
            <a:pPr>
              <a:lnSpc>
                <a:spcPct val="115000"/>
              </a:lnSpc>
              <a:spcAft>
                <a:spcPts val="0"/>
              </a:spcAft>
              <a:buFont typeface="Wingdings" pitchFamily="2" charset="2"/>
              <a:buChar char="v"/>
            </a:pPr>
            <a:r>
              <a:rPr lang="tr-TR" sz="3200" dirty="0" smtClean="0">
                <a:solidFill>
                  <a:srgbClr val="000000"/>
                </a:solidFill>
                <a:latin typeface="Arial" pitchFamily="34" charset="0"/>
                <a:ea typeface="Calibri"/>
                <a:cs typeface="Arial" pitchFamily="34" charset="0"/>
              </a:rPr>
              <a:t>Ayna </a:t>
            </a:r>
            <a:r>
              <a:rPr lang="tr-TR" sz="3200" dirty="0">
                <a:solidFill>
                  <a:srgbClr val="000000"/>
                </a:solidFill>
                <a:latin typeface="Arial" pitchFamily="34" charset="0"/>
                <a:ea typeface="Calibri"/>
                <a:cs typeface="Arial" pitchFamily="34" charset="0"/>
              </a:rPr>
              <a:t>karşısında geçirdiği zaman konusunda sabırlı olunmalıdır.</a:t>
            </a:r>
            <a:endParaRPr lang="tr-TR" sz="2800" dirty="0">
              <a:latin typeface="Arial" pitchFamily="34" charset="0"/>
              <a:ea typeface="Calibri"/>
              <a:cs typeface="Arial" pitchFamily="34" charset="0"/>
            </a:endParaRPr>
          </a:p>
          <a:p>
            <a:endParaRPr lang="tr-TR" dirty="0"/>
          </a:p>
        </p:txBody>
      </p:sp>
    </p:spTree>
    <p:extLst>
      <p:ext uri="{BB962C8B-B14F-4D97-AF65-F5344CB8AC3E}">
        <p14:creationId xmlns:p14="http://schemas.microsoft.com/office/powerpoint/2010/main" val="2331243144"/>
      </p:ext>
    </p:extLst>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endParaRPr lang="tr-TR"/>
          </a:p>
        </p:txBody>
      </p:sp>
      <p:pic>
        <p:nvPicPr>
          <p:cNvPr id="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774035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117161"/>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274320" lvl="0" indent="-274320">
              <a:lnSpc>
                <a:spcPct val="115000"/>
              </a:lnSpc>
              <a:spcBef>
                <a:spcPts val="600"/>
              </a:spcBef>
            </a:pPr>
            <a:r>
              <a:rPr lang="tr-TR" sz="2000" cap="none" dirty="0">
                <a:solidFill>
                  <a:prstClr val="black"/>
                </a:solidFill>
                <a:latin typeface="Calibri"/>
                <a:ea typeface="Calibri"/>
                <a:cs typeface="Times New Roman"/>
              </a:rPr>
              <a:t/>
            </a:r>
            <a:br>
              <a:rPr lang="tr-TR" sz="2000" cap="none" dirty="0">
                <a:solidFill>
                  <a:prstClr val="black"/>
                </a:solidFill>
                <a:latin typeface="Calibri"/>
                <a:ea typeface="Calibri"/>
                <a:cs typeface="Times New Roman"/>
              </a:rPr>
            </a:b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 y="476672"/>
            <a:ext cx="5580110" cy="6192688"/>
          </a:xfrm>
        </p:spPr>
        <p:txBody>
          <a:bodyPr>
            <a:normAutofit fontScale="77500" lnSpcReduction="20000"/>
          </a:bodyPr>
          <a:lstStyle/>
          <a:p>
            <a:pPr marL="64008" indent="0">
              <a:lnSpc>
                <a:spcPct val="115000"/>
              </a:lnSpc>
              <a:spcAft>
                <a:spcPts val="0"/>
              </a:spcAft>
              <a:buNone/>
            </a:pPr>
            <a:r>
              <a:rPr lang="tr-TR" sz="3600" b="1" dirty="0">
                <a:ln w="6350">
                  <a:solidFill>
                    <a:srgbClr val="FF388C">
                      <a:shade val="43000"/>
                    </a:srgbClr>
                  </a:solidFill>
                </a:ln>
                <a:solidFill>
                  <a:srgbClr val="000000"/>
                </a:solidFill>
                <a:effectLst>
                  <a:outerShdw blurRad="26000" dist="26000" dir="14500000" algn="tl" rotWithShape="0">
                    <a:srgbClr val="000000">
                      <a:alpha val="40000"/>
                    </a:srgbClr>
                  </a:outerShdw>
                </a:effectLst>
                <a:latin typeface="Arial"/>
                <a:ea typeface="Calibri"/>
                <a:cs typeface="Times New Roman"/>
              </a:rPr>
              <a:t>ÇAĞNOZ</a:t>
            </a:r>
            <a:endParaRPr lang="tr-TR" sz="3600" b="1" dirty="0" smtClean="0">
              <a:solidFill>
                <a:srgbClr val="000000"/>
              </a:solidFill>
              <a:latin typeface="Arial" pitchFamily="34" charset="0"/>
              <a:ea typeface="Calibri"/>
              <a:cs typeface="Arial" pitchFamily="34" charset="0"/>
            </a:endParaRPr>
          </a:p>
          <a:p>
            <a:pPr marL="64008" indent="0">
              <a:lnSpc>
                <a:spcPct val="115000"/>
              </a:lnSpc>
              <a:spcAft>
                <a:spcPts val="0"/>
              </a:spcAft>
              <a:buNone/>
            </a:pPr>
            <a:r>
              <a:rPr lang="tr-TR" b="1" dirty="0" smtClean="0">
                <a:solidFill>
                  <a:srgbClr val="000000"/>
                </a:solidFill>
                <a:latin typeface="Arial" pitchFamily="34" charset="0"/>
                <a:ea typeface="Calibri"/>
                <a:cs typeface="Arial" pitchFamily="34" charset="0"/>
              </a:rPr>
              <a:t>Bir </a:t>
            </a:r>
            <a:r>
              <a:rPr lang="tr-TR" b="1" dirty="0">
                <a:solidFill>
                  <a:srgbClr val="000000"/>
                </a:solidFill>
                <a:latin typeface="Arial" pitchFamily="34" charset="0"/>
                <a:ea typeface="Calibri"/>
                <a:cs typeface="Arial" pitchFamily="34" charset="0"/>
              </a:rPr>
              <a:t>tür kabuklu deniz hayvanı olan çağanozlar kendilerini dış dünyanın tehlikelerinden koruyan kabukları içinde güvenle yaşarlar. Ancak zaman içinde kabukları onlara dar gelmeye başlar ve kabuk değiştirme vakti gelir. Çağanoz eski kabuğuna sığamamakta, sıkışıklık yaşamaktadır. Ancak kabuk değiştirmek de kendi başına bir risktir. Çünkü çağanozlar kabuk değiştirdikleri dönemde zayıf ve savunmasızdırlar. Eğer bu dönemde yaralanırlarsa bu yaranın izini yaşamları boyunca taşırlar.</a:t>
            </a:r>
            <a:endParaRPr lang="tr-TR" sz="2000" dirty="0">
              <a:latin typeface="Arial" pitchFamily="34" charset="0"/>
              <a:ea typeface="Calibri"/>
              <a:cs typeface="Arial" pitchFamily="34" charset="0"/>
            </a:endParaRPr>
          </a:p>
          <a:p>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1" y="908720"/>
            <a:ext cx="3553303" cy="5949280"/>
          </a:xfrm>
          <a:prstGeom prst="rect">
            <a:avLst/>
          </a:prstGeom>
        </p:spPr>
      </p:pic>
    </p:spTree>
    <p:extLst>
      <p:ext uri="{BB962C8B-B14F-4D97-AF65-F5344CB8AC3E}">
        <p14:creationId xmlns:p14="http://schemas.microsoft.com/office/powerpoint/2010/main" val="191659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57200" y="1340768"/>
            <a:ext cx="8229600" cy="4572000"/>
          </a:xfrm>
        </p:spPr>
        <p:txBody>
          <a:bodyPr>
            <a:normAutofit fontScale="85000" lnSpcReduction="10000"/>
          </a:bodyPr>
          <a:lstStyle/>
          <a:p>
            <a:pPr>
              <a:lnSpc>
                <a:spcPct val="115000"/>
              </a:lnSpc>
              <a:spcAft>
                <a:spcPts val="0"/>
              </a:spcAft>
            </a:pPr>
            <a:r>
              <a:rPr lang="tr-TR" dirty="0">
                <a:solidFill>
                  <a:srgbClr val="000000"/>
                </a:solidFill>
                <a:latin typeface="Arial" pitchFamily="34" charset="0"/>
                <a:ea typeface="Calibri"/>
                <a:cs typeface="Arial" pitchFamily="34" charset="0"/>
              </a:rPr>
              <a:t>Erinlik, cinsiyet yeteneklerinin kazanıldığı dönemdir. Kızlarda ortalama </a:t>
            </a:r>
            <a:r>
              <a:rPr lang="tr-TR" dirty="0" smtClean="0">
                <a:solidFill>
                  <a:srgbClr val="000000"/>
                </a:solidFill>
                <a:latin typeface="Arial" pitchFamily="34" charset="0"/>
                <a:ea typeface="Calibri"/>
                <a:cs typeface="Arial" pitchFamily="34" charset="0"/>
              </a:rPr>
              <a:t>9–10, </a:t>
            </a:r>
            <a:r>
              <a:rPr lang="tr-TR" dirty="0">
                <a:solidFill>
                  <a:srgbClr val="000000"/>
                </a:solidFill>
                <a:latin typeface="Arial" pitchFamily="34" charset="0"/>
                <a:ea typeface="Calibri"/>
                <a:cs typeface="Arial" pitchFamily="34" charset="0"/>
              </a:rPr>
              <a:t>erkeklerde ise </a:t>
            </a:r>
            <a:r>
              <a:rPr lang="tr-TR" dirty="0" smtClean="0">
                <a:solidFill>
                  <a:srgbClr val="000000"/>
                </a:solidFill>
                <a:latin typeface="Arial" pitchFamily="34" charset="0"/>
                <a:ea typeface="Calibri"/>
                <a:cs typeface="Arial" pitchFamily="34" charset="0"/>
              </a:rPr>
              <a:t>12–13 </a:t>
            </a:r>
            <a:r>
              <a:rPr lang="tr-TR" dirty="0">
                <a:solidFill>
                  <a:srgbClr val="000000"/>
                </a:solidFill>
                <a:latin typeface="Arial" pitchFamily="34" charset="0"/>
                <a:ea typeface="Calibri"/>
                <a:cs typeface="Arial" pitchFamily="34" charset="0"/>
              </a:rPr>
              <a:t>yaşlarında ortaya çıkar, 2–4 yıl sürer. </a:t>
            </a:r>
            <a:endParaRPr lang="tr-TR" dirty="0" smtClean="0">
              <a:solidFill>
                <a:srgbClr val="000000"/>
              </a:solidFill>
              <a:latin typeface="Arial" pitchFamily="34" charset="0"/>
              <a:ea typeface="Calibri"/>
              <a:cs typeface="Arial" pitchFamily="34" charset="0"/>
            </a:endParaRPr>
          </a:p>
          <a:p>
            <a:pPr>
              <a:lnSpc>
                <a:spcPct val="115000"/>
              </a:lnSpc>
              <a:spcAft>
                <a:spcPts val="0"/>
              </a:spcAft>
            </a:pPr>
            <a:r>
              <a:rPr lang="tr-TR" dirty="0" smtClean="0">
                <a:solidFill>
                  <a:srgbClr val="000000"/>
                </a:solidFill>
                <a:latin typeface="Arial" pitchFamily="34" charset="0"/>
                <a:ea typeface="Calibri"/>
                <a:cs typeface="Arial" pitchFamily="34" charset="0"/>
              </a:rPr>
              <a:t>Ergenlik </a:t>
            </a:r>
            <a:r>
              <a:rPr lang="tr-TR" dirty="0">
                <a:solidFill>
                  <a:srgbClr val="000000"/>
                </a:solidFill>
                <a:latin typeface="Arial" pitchFamily="34" charset="0"/>
                <a:ea typeface="Calibri"/>
                <a:cs typeface="Arial" pitchFamily="34" charset="0"/>
              </a:rPr>
              <a:t>dönemi kızlarda âdet kanamaları </a:t>
            </a:r>
            <a:r>
              <a:rPr lang="tr-TR" dirty="0" smtClean="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erkeklerde ise gece boşalmalarının başlaması </a:t>
            </a:r>
            <a:r>
              <a:rPr lang="tr-TR" dirty="0" smtClean="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görülmesiyle </a:t>
            </a:r>
            <a:r>
              <a:rPr lang="tr-TR" dirty="0" smtClean="0">
                <a:solidFill>
                  <a:srgbClr val="000000"/>
                </a:solidFill>
                <a:latin typeface="Arial" pitchFamily="34" charset="0"/>
                <a:ea typeface="Calibri"/>
                <a:cs typeface="Arial" pitchFamily="34" charset="0"/>
              </a:rPr>
              <a:t>başlar.</a:t>
            </a:r>
          </a:p>
          <a:p>
            <a:pPr>
              <a:lnSpc>
                <a:spcPct val="115000"/>
              </a:lnSpc>
              <a:spcAft>
                <a:spcPts val="0"/>
              </a:spcAft>
            </a:pPr>
            <a:r>
              <a:rPr lang="tr-TR" dirty="0" smtClean="0">
                <a:solidFill>
                  <a:srgbClr val="000000"/>
                </a:solidFill>
                <a:latin typeface="Arial" pitchFamily="34" charset="0"/>
                <a:ea typeface="Calibri"/>
                <a:cs typeface="Arial" pitchFamily="34" charset="0"/>
              </a:rPr>
              <a:t>Cinsel </a:t>
            </a:r>
            <a:r>
              <a:rPr lang="tr-TR" dirty="0">
                <a:solidFill>
                  <a:srgbClr val="000000"/>
                </a:solidFill>
                <a:latin typeface="Arial" pitchFamily="34" charset="0"/>
                <a:ea typeface="Calibri"/>
                <a:cs typeface="Arial" pitchFamily="34" charset="0"/>
              </a:rPr>
              <a:t>olgunlaşma ile ilgili ilk belirtilerin görünmesiyle birlikte her iki cins de kısa süreliğine içe döner. Kısa süren içe dönme sürecini bireyin karşı cins beğenisine önem verdiği aşama izler. </a:t>
            </a:r>
            <a:endParaRPr lang="tr-TR" dirty="0">
              <a:latin typeface="Arial" pitchFamily="34" charset="0"/>
              <a:cs typeface="Arial" pitchFamily="34" charset="0"/>
            </a:endParaRPr>
          </a:p>
        </p:txBody>
      </p:sp>
      <p:sp>
        <p:nvSpPr>
          <p:cNvPr id="4" name="Dikdörtgen 3"/>
          <p:cNvSpPr/>
          <p:nvPr/>
        </p:nvSpPr>
        <p:spPr>
          <a:xfrm>
            <a:off x="827584" y="332656"/>
            <a:ext cx="7920880" cy="738664"/>
          </a:xfrm>
          <a:prstGeom prst="rect">
            <a:avLst/>
          </a:prstGeom>
        </p:spPr>
        <p:txBody>
          <a:bodyPr wrap="square">
            <a:spAutoFit/>
          </a:bodyPr>
          <a:lstStyle/>
          <a:p>
            <a:r>
              <a:rPr lang="tr-TR" sz="4200" dirty="0">
                <a:ln w="6350">
                  <a:solidFill>
                    <a:srgbClr val="FF388C">
                      <a:shade val="43000"/>
                    </a:srgbClr>
                  </a:solidFill>
                </a:ln>
                <a:solidFill>
                  <a:srgbClr val="FF388C">
                    <a:tint val="83000"/>
                    <a:satMod val="150000"/>
                  </a:srgbClr>
                </a:solidFill>
                <a:effectLst>
                  <a:outerShdw blurRad="26000" dist="26000" dir="14500000" algn="tl" rotWithShape="0">
                    <a:srgbClr val="000000">
                      <a:alpha val="40000"/>
                    </a:srgbClr>
                  </a:outerShdw>
                </a:effectLst>
                <a:ea typeface="+mj-ea"/>
                <a:cs typeface="+mj-cs"/>
              </a:rPr>
              <a:t>ERİNLİK VE ERGENLİK</a:t>
            </a:r>
            <a:endParaRPr lang="tr-TR" dirty="0"/>
          </a:p>
        </p:txBody>
      </p:sp>
    </p:spTree>
    <p:extLst>
      <p:ext uri="{BB962C8B-B14F-4D97-AF65-F5344CB8AC3E}">
        <p14:creationId xmlns:p14="http://schemas.microsoft.com/office/powerpoint/2010/main" val="233526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0" y="116632"/>
            <a:ext cx="7308304" cy="5064463"/>
          </a:xfrm>
          <a:prstGeom prst="rect">
            <a:avLst/>
          </a:prstGeom>
          <a:noFill/>
        </p:spPr>
        <p:txBody>
          <a:bodyPr wrap="square" rtlCol="0">
            <a:spAutoFit/>
          </a:bodyPr>
          <a:lstStyle/>
          <a:p>
            <a:pPr>
              <a:lnSpc>
                <a:spcPct val="115000"/>
              </a:lnSpc>
              <a:spcAft>
                <a:spcPts val="0"/>
              </a:spcAft>
            </a:pPr>
            <a:r>
              <a:rPr lang="tr-TR" b="1" dirty="0">
                <a:latin typeface="Arial" pitchFamily="34" charset="0"/>
                <a:ea typeface="Calibri"/>
                <a:cs typeface="Arial" pitchFamily="34" charset="0"/>
              </a:rPr>
              <a:t>Ergenlik çağının bitimine kadar başarılması gereken gelişim görevi şunlardır :</a:t>
            </a:r>
            <a:endParaRPr lang="tr-TR" sz="1600" b="1" dirty="0">
              <a:latin typeface="Arial" pitchFamily="34" charset="0"/>
              <a:ea typeface="Calibri"/>
              <a:cs typeface="Arial" pitchFamily="34" charset="0"/>
            </a:endParaRPr>
          </a:p>
          <a:p>
            <a:pPr>
              <a:lnSpc>
                <a:spcPct val="115000"/>
              </a:lnSpc>
              <a:spcAft>
                <a:spcPts val="0"/>
              </a:spcAft>
            </a:pPr>
            <a:r>
              <a:rPr lang="tr-TR" dirty="0">
                <a:latin typeface="Times New Roman"/>
                <a:ea typeface="Calibri"/>
                <a:cs typeface="Times New Roman"/>
              </a:rPr>
              <a:t>1</a:t>
            </a:r>
            <a:r>
              <a:rPr lang="tr-TR" dirty="0">
                <a:latin typeface="Arial" pitchFamily="34" charset="0"/>
                <a:ea typeface="Calibri"/>
                <a:cs typeface="Arial" pitchFamily="34" charset="0"/>
              </a:rPr>
              <a:t>. Cinsel rolünü kabullenme ve bu role uygun davranı</a:t>
            </a:r>
            <a:r>
              <a:rPr lang="tr-TR" b="1" dirty="0">
                <a:latin typeface="Arial" pitchFamily="34" charset="0"/>
                <a:ea typeface="Calibri"/>
                <a:cs typeface="Arial" pitchFamily="34" charset="0"/>
              </a:rPr>
              <a:t>ş </a:t>
            </a:r>
            <a:r>
              <a:rPr lang="tr-TR" dirty="0">
                <a:latin typeface="Arial" pitchFamily="34" charset="0"/>
                <a:ea typeface="Calibri"/>
                <a:cs typeface="Arial" pitchFamily="34" charset="0"/>
              </a:rPr>
              <a:t>görüntüleri sergileme,</a:t>
            </a:r>
            <a:endParaRPr lang="tr-TR" sz="1600" dirty="0">
              <a:latin typeface="Arial" pitchFamily="34" charset="0"/>
              <a:ea typeface="Calibri"/>
              <a:cs typeface="Arial" pitchFamily="34" charset="0"/>
            </a:endParaRPr>
          </a:p>
          <a:p>
            <a:pPr>
              <a:lnSpc>
                <a:spcPct val="115000"/>
              </a:lnSpc>
              <a:spcAft>
                <a:spcPts val="0"/>
              </a:spcAft>
            </a:pPr>
            <a:r>
              <a:rPr lang="tr-TR" dirty="0">
                <a:latin typeface="Arial" pitchFamily="34" charset="0"/>
                <a:ea typeface="Calibri"/>
                <a:cs typeface="Arial" pitchFamily="34" charset="0"/>
              </a:rPr>
              <a:t>2. Duygusal ba</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ımsızlı</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ını kazanma ve kendisiyle ilgili önemli kararları kendi ba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ına verebilme,</a:t>
            </a:r>
            <a:endParaRPr lang="tr-TR" sz="1600" dirty="0">
              <a:latin typeface="Arial" pitchFamily="34" charset="0"/>
              <a:ea typeface="Calibri"/>
              <a:cs typeface="Arial" pitchFamily="34" charset="0"/>
            </a:endParaRPr>
          </a:p>
          <a:p>
            <a:pPr>
              <a:lnSpc>
                <a:spcPct val="115000"/>
              </a:lnSpc>
              <a:spcAft>
                <a:spcPts val="0"/>
              </a:spcAft>
            </a:pPr>
            <a:r>
              <a:rPr lang="tr-TR" dirty="0">
                <a:latin typeface="Arial" pitchFamily="34" charset="0"/>
                <a:ea typeface="Calibri"/>
                <a:cs typeface="Arial" pitchFamily="34" charset="0"/>
              </a:rPr>
              <a:t>3. Ya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ıt dünyası içinde kabul görme ve arkada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lık, i</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birli</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i ve liderlik yeteneklerini geli</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tirme,</a:t>
            </a:r>
            <a:endParaRPr lang="tr-TR" sz="1600" dirty="0">
              <a:latin typeface="Arial" pitchFamily="34" charset="0"/>
              <a:ea typeface="Calibri"/>
              <a:cs typeface="Arial" pitchFamily="34" charset="0"/>
            </a:endParaRPr>
          </a:p>
          <a:p>
            <a:pPr>
              <a:lnSpc>
                <a:spcPct val="115000"/>
              </a:lnSpc>
              <a:spcAft>
                <a:spcPts val="0"/>
              </a:spcAft>
            </a:pPr>
            <a:r>
              <a:rPr lang="tr-TR" dirty="0">
                <a:latin typeface="Arial" pitchFamily="34" charset="0"/>
                <a:ea typeface="Calibri"/>
                <a:cs typeface="Arial" pitchFamily="34" charset="0"/>
              </a:rPr>
              <a:t>4. Meslek seçimi için gerekli ön hazırlıkları yapma ve kendine en uygun mesle</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i seçebilme,</a:t>
            </a:r>
            <a:endParaRPr lang="tr-TR" sz="1600" dirty="0">
              <a:latin typeface="Arial" pitchFamily="34" charset="0"/>
              <a:ea typeface="Calibri"/>
              <a:cs typeface="Arial" pitchFamily="34" charset="0"/>
            </a:endParaRPr>
          </a:p>
          <a:p>
            <a:pPr>
              <a:lnSpc>
                <a:spcPct val="115000"/>
              </a:lnSpc>
              <a:spcAft>
                <a:spcPts val="0"/>
              </a:spcAft>
            </a:pPr>
            <a:r>
              <a:rPr lang="tr-TR" dirty="0">
                <a:latin typeface="Arial" pitchFamily="34" charset="0"/>
                <a:ea typeface="Calibri"/>
                <a:cs typeface="Arial" pitchFamily="34" charset="0"/>
              </a:rPr>
              <a:t>5. Çatı</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an de</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erleri uzla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tırma ve kendi ya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ına özgü bir ya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am felsefesi geli</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tirme,</a:t>
            </a:r>
            <a:endParaRPr lang="tr-TR" sz="1600" dirty="0">
              <a:latin typeface="Arial" pitchFamily="34" charset="0"/>
              <a:ea typeface="Calibri"/>
              <a:cs typeface="Arial" pitchFamily="34" charset="0"/>
            </a:endParaRPr>
          </a:p>
          <a:p>
            <a:pPr>
              <a:lnSpc>
                <a:spcPct val="115000"/>
              </a:lnSpc>
              <a:spcAft>
                <a:spcPts val="0"/>
              </a:spcAft>
            </a:pPr>
            <a:r>
              <a:rPr lang="tr-TR" dirty="0">
                <a:latin typeface="Arial" pitchFamily="34" charset="0"/>
                <a:ea typeface="Calibri"/>
                <a:cs typeface="Arial" pitchFamily="34" charset="0"/>
              </a:rPr>
              <a:t>6. Öz kimli</a:t>
            </a:r>
            <a:r>
              <a:rPr lang="tr-TR" b="1" dirty="0">
                <a:latin typeface="Arial" pitchFamily="34" charset="0"/>
                <a:ea typeface="Calibri"/>
                <a:cs typeface="Arial" pitchFamily="34" charset="0"/>
              </a:rPr>
              <a:t>ğ</a:t>
            </a:r>
            <a:r>
              <a:rPr lang="tr-TR" dirty="0">
                <a:latin typeface="Arial" pitchFamily="34" charset="0"/>
                <a:ea typeface="Calibri"/>
                <a:cs typeface="Arial" pitchFamily="34" charset="0"/>
              </a:rPr>
              <a:t>ine ula</a:t>
            </a:r>
            <a:r>
              <a:rPr lang="tr-TR" b="1" dirty="0">
                <a:latin typeface="Arial" pitchFamily="34" charset="0"/>
                <a:ea typeface="Calibri"/>
                <a:cs typeface="Arial" pitchFamily="34" charset="0"/>
              </a:rPr>
              <a:t>ş</a:t>
            </a:r>
            <a:r>
              <a:rPr lang="tr-TR" dirty="0">
                <a:latin typeface="Arial" pitchFamily="34" charset="0"/>
                <a:ea typeface="Calibri"/>
                <a:cs typeface="Arial" pitchFamily="34" charset="0"/>
              </a:rPr>
              <a:t>ma ve bunu kabullenme.</a:t>
            </a:r>
            <a:endParaRPr lang="tr-TR" sz="1600" dirty="0">
              <a:latin typeface="Arial" pitchFamily="34" charset="0"/>
              <a:ea typeface="Calibri"/>
              <a:cs typeface="Arial" pitchFamily="34" charset="0"/>
            </a:endParaRPr>
          </a:p>
          <a:p>
            <a:r>
              <a:rPr lang="tr-TR" dirty="0">
                <a:latin typeface="Arial" pitchFamily="34" charset="0"/>
                <a:ea typeface="Calibri"/>
                <a:cs typeface="Arial" pitchFamily="34" charset="0"/>
              </a:rPr>
              <a:t>Ergenlik çağına özgü olan bu gelişim görevleri, birbirinden bağımsız bir biçimde ortaya çıkmaz. Birindeki başarısızlık diğerlerinde de olumsuz etkilere neden olur.</a:t>
            </a:r>
            <a:endParaRPr lang="tr-TR" dirty="0">
              <a:latin typeface="Arial" pitchFamily="34" charset="0"/>
              <a:cs typeface="Arial"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5" y="3645024"/>
            <a:ext cx="2143125" cy="2575173"/>
          </a:xfrm>
          <a:prstGeom prst="rect">
            <a:avLst/>
          </a:prstGeom>
        </p:spPr>
      </p:pic>
    </p:spTree>
    <p:extLst>
      <p:ext uri="{BB962C8B-B14F-4D97-AF65-F5344CB8AC3E}">
        <p14:creationId xmlns:p14="http://schemas.microsoft.com/office/powerpoint/2010/main" val="389858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0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fontScale="70000" lnSpcReduction="20000"/>
          </a:bodyPr>
          <a:lstStyle/>
          <a:p>
            <a:r>
              <a:rPr lang="tr-TR" b="1" i="1" dirty="0">
                <a:solidFill>
                  <a:srgbClr val="000000"/>
                </a:solidFill>
                <a:latin typeface="Arial" pitchFamily="34" charset="0"/>
                <a:ea typeface="Calibri"/>
                <a:cs typeface="Arial" pitchFamily="34" charset="0"/>
              </a:rPr>
              <a:t>Ben-merkezci düşünme (benlik bilinci):</a:t>
            </a:r>
            <a:r>
              <a:rPr lang="tr-TR" i="1" dirty="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Ergen sürekli olarak çevresindeki kişiler tarafından izlendiği düşüncesindedir. </a:t>
            </a:r>
            <a:endParaRPr lang="tr-TR" dirty="0" smtClean="0">
              <a:solidFill>
                <a:srgbClr val="000000"/>
              </a:solidFill>
              <a:latin typeface="Arial" pitchFamily="34" charset="0"/>
              <a:ea typeface="Calibri"/>
              <a:cs typeface="Arial" pitchFamily="34" charset="0"/>
            </a:endParaRPr>
          </a:p>
          <a:p>
            <a:r>
              <a:rPr lang="tr-TR" b="1" i="1" dirty="0">
                <a:solidFill>
                  <a:srgbClr val="000000"/>
                </a:solidFill>
                <a:latin typeface="Arial" pitchFamily="34" charset="0"/>
                <a:ea typeface="Calibri"/>
                <a:cs typeface="Arial" pitchFamily="34" charset="0"/>
              </a:rPr>
              <a:t>Kişisel efsane (gerçekçi olmayan iyimserlik):</a:t>
            </a:r>
            <a:r>
              <a:rPr lang="tr-TR" i="1" dirty="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Ergenler kendilerini özel bireyler olarak görürler. </a:t>
            </a:r>
            <a:endParaRPr lang="tr-TR" dirty="0" smtClean="0">
              <a:solidFill>
                <a:srgbClr val="000000"/>
              </a:solidFill>
              <a:latin typeface="Arial" pitchFamily="34" charset="0"/>
              <a:ea typeface="Calibri"/>
              <a:cs typeface="Arial" pitchFamily="34" charset="0"/>
            </a:endParaRPr>
          </a:p>
          <a:p>
            <a:r>
              <a:rPr lang="tr-TR" b="1" i="1" dirty="0" err="1">
                <a:solidFill>
                  <a:srgbClr val="000000"/>
                </a:solidFill>
                <a:latin typeface="Arial" pitchFamily="34" charset="0"/>
                <a:ea typeface="Calibri"/>
                <a:cs typeface="Arial" pitchFamily="34" charset="0"/>
              </a:rPr>
              <a:t>Tartışmacılık</a:t>
            </a:r>
            <a:r>
              <a:rPr lang="tr-TR" b="1" i="1" dirty="0">
                <a:solidFill>
                  <a:srgbClr val="000000"/>
                </a:solidFill>
                <a:latin typeface="Arial" pitchFamily="34" charset="0"/>
                <a:ea typeface="Calibri"/>
                <a:cs typeface="Arial" pitchFamily="34" charset="0"/>
              </a:rPr>
              <a:t>:</a:t>
            </a:r>
            <a:r>
              <a:rPr lang="tr-TR" i="1" dirty="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Ergenler yeni keşfettikleri muhakeme etme yeteneklerini kullanma ve başkalarına gösterme fırsatı </a:t>
            </a:r>
            <a:r>
              <a:rPr lang="tr-TR" dirty="0" smtClean="0">
                <a:solidFill>
                  <a:srgbClr val="000000"/>
                </a:solidFill>
                <a:latin typeface="Arial" pitchFamily="34" charset="0"/>
                <a:ea typeface="Calibri"/>
                <a:cs typeface="Arial" pitchFamily="34" charset="0"/>
              </a:rPr>
              <a:t>ararlar</a:t>
            </a:r>
          </a:p>
          <a:p>
            <a:pPr>
              <a:lnSpc>
                <a:spcPct val="115000"/>
              </a:lnSpc>
              <a:spcAft>
                <a:spcPts val="0"/>
              </a:spcAft>
            </a:pPr>
            <a:r>
              <a:rPr lang="tr-TR" b="1" i="1" dirty="0">
                <a:solidFill>
                  <a:srgbClr val="000000"/>
                </a:solidFill>
                <a:latin typeface="Arial" pitchFamily="34" charset="0"/>
                <a:ea typeface="Calibri"/>
                <a:cs typeface="Arial" pitchFamily="34" charset="0"/>
              </a:rPr>
              <a:t>Kararsızlık:</a:t>
            </a:r>
            <a:r>
              <a:rPr lang="tr-TR" i="1" dirty="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Artık yaşamın kendilerine sunduğu seçeneklerin daha fazla farkında olan ergenler, neyi yapmak istedikleri konusunda kararsızlık sergileyebilirler</a:t>
            </a:r>
            <a:r>
              <a:rPr lang="tr-TR" dirty="0" smtClean="0">
                <a:solidFill>
                  <a:srgbClr val="000000"/>
                </a:solidFill>
                <a:latin typeface="Arial" pitchFamily="34" charset="0"/>
                <a:ea typeface="Calibri"/>
                <a:cs typeface="Arial" pitchFamily="34" charset="0"/>
              </a:rPr>
              <a:t>.</a:t>
            </a:r>
            <a:endParaRPr lang="tr-TR" sz="2000" dirty="0">
              <a:latin typeface="Arial" pitchFamily="34" charset="0"/>
              <a:ea typeface="Calibri"/>
              <a:cs typeface="Arial" pitchFamily="34" charset="0"/>
            </a:endParaRPr>
          </a:p>
          <a:p>
            <a:pPr>
              <a:lnSpc>
                <a:spcPct val="115000"/>
              </a:lnSpc>
              <a:spcAft>
                <a:spcPts val="0"/>
              </a:spcAft>
            </a:pPr>
            <a:r>
              <a:rPr lang="tr-TR" b="1" i="1" dirty="0">
                <a:solidFill>
                  <a:srgbClr val="000000"/>
                </a:solidFill>
                <a:latin typeface="Arial" pitchFamily="34" charset="0"/>
                <a:ea typeface="Calibri"/>
                <a:cs typeface="Arial" pitchFamily="34" charset="0"/>
              </a:rPr>
              <a:t>Görünen iki yüzlülük</a:t>
            </a:r>
            <a:r>
              <a:rPr lang="tr-TR" i="1" dirty="0">
                <a:solidFill>
                  <a:srgbClr val="000000"/>
                </a:solidFill>
                <a:latin typeface="Arial" pitchFamily="34" charset="0"/>
                <a:ea typeface="Calibri"/>
                <a:cs typeface="Arial" pitchFamily="34" charset="0"/>
              </a:rPr>
              <a:t>: </a:t>
            </a:r>
            <a:r>
              <a:rPr lang="tr-TR" dirty="0">
                <a:solidFill>
                  <a:srgbClr val="000000"/>
                </a:solidFill>
                <a:latin typeface="Arial" pitchFamily="34" charset="0"/>
                <a:ea typeface="Calibri"/>
                <a:cs typeface="Arial" pitchFamily="34" charset="0"/>
              </a:rPr>
              <a:t>Ergenler, genellikle ideallerini ifade etmek ile bu idealleri gerçekleştirmek için gerekli fedakârlıklarda bulunmak arasındaki farkın bilincine varamazlar. </a:t>
            </a:r>
            <a:endParaRPr lang="tr-TR" sz="2000" dirty="0">
              <a:latin typeface="Arial" pitchFamily="34" charset="0"/>
              <a:ea typeface="Calibri"/>
              <a:cs typeface="Arial" pitchFamily="34" charset="0"/>
            </a:endParaRPr>
          </a:p>
          <a:p>
            <a:endParaRPr lang="tr-TR" dirty="0"/>
          </a:p>
        </p:txBody>
      </p:sp>
      <p:sp>
        <p:nvSpPr>
          <p:cNvPr id="4" name="Dikdörtgen 3"/>
          <p:cNvSpPr/>
          <p:nvPr/>
        </p:nvSpPr>
        <p:spPr>
          <a:xfrm>
            <a:off x="539552" y="116632"/>
            <a:ext cx="7416824" cy="1384995"/>
          </a:xfrm>
          <a:prstGeom prst="rect">
            <a:avLst/>
          </a:prstGeom>
        </p:spPr>
        <p:txBody>
          <a:bodyPr wrap="square">
            <a:spAutoFit/>
          </a:bodyPr>
          <a:lstStyle/>
          <a:p>
            <a:r>
              <a:rPr lang="tr-TR" sz="4200" dirty="0">
                <a:ln w="6350">
                  <a:solidFill>
                    <a:srgbClr val="FF388C">
                      <a:shade val="43000"/>
                    </a:srgbClr>
                  </a:solidFill>
                </a:ln>
                <a:solidFill>
                  <a:srgbClr val="FF388C">
                    <a:tint val="83000"/>
                    <a:satMod val="150000"/>
                  </a:srgbClr>
                </a:solidFill>
                <a:effectLst>
                  <a:outerShdw blurRad="26000" dist="26000" dir="14500000" algn="tl" rotWithShape="0">
                    <a:srgbClr val="000000">
                      <a:alpha val="40000"/>
                    </a:srgbClr>
                  </a:outerShdw>
                </a:effectLst>
                <a:ea typeface="+mj-ea"/>
                <a:cs typeface="+mj-cs"/>
              </a:rPr>
              <a:t>ERGENLİĞE ÖZGÜ BAZI ÖZELLİKLER</a:t>
            </a:r>
            <a:endParaRPr lang="tr-TR" dirty="0"/>
          </a:p>
        </p:txBody>
      </p:sp>
    </p:spTree>
    <p:extLst>
      <p:ext uri="{BB962C8B-B14F-4D97-AF65-F5344CB8AC3E}">
        <p14:creationId xmlns:p14="http://schemas.microsoft.com/office/powerpoint/2010/main" val="1584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Başlık 4"/>
          <p:cNvSpPr>
            <a:spLocks noGrp="1"/>
          </p:cNvSpPr>
          <p:nvPr>
            <p:ph type="title"/>
          </p:nvPr>
        </p:nvSpPr>
        <p:spPr/>
        <p:txBody>
          <a:bodyPr/>
          <a:lstStyle/>
          <a:p>
            <a:endParaRPr lang="tr-TR"/>
          </a:p>
        </p:txBody>
      </p:sp>
      <p:pic>
        <p:nvPicPr>
          <p:cNvPr id="2" name="İçerik Yer Tutucus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0721"/>
            <a:ext cx="9144000" cy="6454775"/>
          </a:xfrm>
        </p:spPr>
      </p:pic>
      <p:sp>
        <p:nvSpPr>
          <p:cNvPr id="6" name="Metin kutusu 5"/>
          <p:cNvSpPr txBox="1"/>
          <p:nvPr/>
        </p:nvSpPr>
        <p:spPr>
          <a:xfrm>
            <a:off x="683568" y="1628800"/>
            <a:ext cx="1224136" cy="646331"/>
          </a:xfrm>
          <a:prstGeom prst="rect">
            <a:avLst/>
          </a:prstGeom>
          <a:noFill/>
        </p:spPr>
        <p:txBody>
          <a:bodyPr wrap="square" rtlCol="0">
            <a:spAutoFit/>
          </a:bodyPr>
          <a:lstStyle/>
          <a:p>
            <a:r>
              <a:rPr lang="tr-TR" b="1" dirty="0" smtClean="0">
                <a:latin typeface="Arial" pitchFamily="34" charset="0"/>
                <a:cs typeface="Arial" pitchFamily="34" charset="0"/>
              </a:rPr>
              <a:t>FİZİKSEL GELİŞİM</a:t>
            </a:r>
            <a:endParaRPr lang="tr-TR" b="1" dirty="0">
              <a:latin typeface="Arial" pitchFamily="34" charset="0"/>
              <a:cs typeface="Arial" pitchFamily="34" charset="0"/>
            </a:endParaRPr>
          </a:p>
        </p:txBody>
      </p:sp>
      <p:sp>
        <p:nvSpPr>
          <p:cNvPr id="7" name="Metin kutusu 6"/>
          <p:cNvSpPr txBox="1"/>
          <p:nvPr/>
        </p:nvSpPr>
        <p:spPr>
          <a:xfrm>
            <a:off x="2330458" y="903040"/>
            <a:ext cx="1224136" cy="646331"/>
          </a:xfrm>
          <a:prstGeom prst="rect">
            <a:avLst/>
          </a:prstGeom>
          <a:noFill/>
        </p:spPr>
        <p:txBody>
          <a:bodyPr wrap="square" rtlCol="0">
            <a:spAutoFit/>
          </a:bodyPr>
          <a:lstStyle/>
          <a:p>
            <a:pPr algn="ctr"/>
            <a:r>
              <a:rPr lang="tr-TR" b="1" dirty="0" smtClean="0">
                <a:latin typeface="Arial" pitchFamily="34" charset="0"/>
                <a:cs typeface="Arial" pitchFamily="34" charset="0"/>
              </a:rPr>
              <a:t>CİNSEL GELİŞİM</a:t>
            </a:r>
            <a:endParaRPr lang="tr-TR" b="1" dirty="0">
              <a:latin typeface="Arial" pitchFamily="34" charset="0"/>
              <a:cs typeface="Arial" pitchFamily="34" charset="0"/>
            </a:endParaRPr>
          </a:p>
        </p:txBody>
      </p:sp>
      <p:sp>
        <p:nvSpPr>
          <p:cNvPr id="8" name="Metin kutusu 7"/>
          <p:cNvSpPr txBox="1"/>
          <p:nvPr/>
        </p:nvSpPr>
        <p:spPr>
          <a:xfrm>
            <a:off x="3779912" y="764704"/>
            <a:ext cx="1512168" cy="646331"/>
          </a:xfrm>
          <a:prstGeom prst="rect">
            <a:avLst/>
          </a:prstGeom>
          <a:noFill/>
        </p:spPr>
        <p:txBody>
          <a:bodyPr wrap="square" rtlCol="0">
            <a:spAutoFit/>
          </a:bodyPr>
          <a:lstStyle/>
          <a:p>
            <a:r>
              <a:rPr lang="tr-TR" b="1" dirty="0" smtClean="0">
                <a:latin typeface="Arial" pitchFamily="34" charset="0"/>
                <a:cs typeface="Arial" pitchFamily="34" charset="0"/>
              </a:rPr>
              <a:t>DUYGUSAL GELİŞİM</a:t>
            </a:r>
            <a:endParaRPr lang="tr-TR" b="1" dirty="0">
              <a:latin typeface="Arial" pitchFamily="34" charset="0"/>
              <a:cs typeface="Arial" pitchFamily="34" charset="0"/>
            </a:endParaRPr>
          </a:p>
        </p:txBody>
      </p:sp>
      <p:sp>
        <p:nvSpPr>
          <p:cNvPr id="9" name="Metin kutusu 8"/>
          <p:cNvSpPr txBox="1"/>
          <p:nvPr/>
        </p:nvSpPr>
        <p:spPr>
          <a:xfrm>
            <a:off x="5436096" y="903038"/>
            <a:ext cx="1224136" cy="646331"/>
          </a:xfrm>
          <a:prstGeom prst="rect">
            <a:avLst/>
          </a:prstGeom>
          <a:noFill/>
        </p:spPr>
        <p:txBody>
          <a:bodyPr wrap="square" rtlCol="0">
            <a:spAutoFit/>
          </a:bodyPr>
          <a:lstStyle/>
          <a:p>
            <a:r>
              <a:rPr lang="tr-TR" b="1" dirty="0" smtClean="0">
                <a:latin typeface="Arial" pitchFamily="34" charset="0"/>
                <a:cs typeface="Arial" pitchFamily="34" charset="0"/>
              </a:rPr>
              <a:t>BİLİŞSEL GELİŞİM</a:t>
            </a:r>
            <a:endParaRPr lang="tr-TR" b="1" dirty="0">
              <a:latin typeface="Arial" pitchFamily="34" charset="0"/>
              <a:cs typeface="Arial" pitchFamily="34" charset="0"/>
            </a:endParaRPr>
          </a:p>
        </p:txBody>
      </p:sp>
      <p:sp>
        <p:nvSpPr>
          <p:cNvPr id="10" name="Metin kutusu 9"/>
          <p:cNvSpPr txBox="1"/>
          <p:nvPr/>
        </p:nvSpPr>
        <p:spPr>
          <a:xfrm>
            <a:off x="7081069" y="1628800"/>
            <a:ext cx="1224136" cy="646331"/>
          </a:xfrm>
          <a:prstGeom prst="rect">
            <a:avLst/>
          </a:prstGeom>
          <a:noFill/>
        </p:spPr>
        <p:txBody>
          <a:bodyPr wrap="square" rtlCol="0">
            <a:spAutoFit/>
          </a:bodyPr>
          <a:lstStyle/>
          <a:p>
            <a:r>
              <a:rPr lang="tr-TR" b="1" dirty="0" smtClean="0">
                <a:latin typeface="Arial" pitchFamily="34" charset="0"/>
                <a:cs typeface="Arial" pitchFamily="34" charset="0"/>
              </a:rPr>
              <a:t>SOSYAL GELİŞİM</a:t>
            </a:r>
            <a:endParaRPr lang="tr-TR" b="1" dirty="0">
              <a:latin typeface="Arial" pitchFamily="34" charset="0"/>
              <a:cs typeface="Arial" pitchFamily="34" charset="0"/>
            </a:endParaRPr>
          </a:p>
        </p:txBody>
      </p:sp>
    </p:spTree>
    <p:extLst>
      <p:ext uri="{BB962C8B-B14F-4D97-AF65-F5344CB8AC3E}">
        <p14:creationId xmlns:p14="http://schemas.microsoft.com/office/powerpoint/2010/main" val="3519350313"/>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00617" y="2415"/>
            <a:ext cx="7107688" cy="8858579"/>
          </a:xfrm>
          <a:prstGeom prst="rect">
            <a:avLst/>
          </a:prstGeom>
          <a:noFill/>
        </p:spPr>
        <p:txBody>
          <a:bodyPr wrap="square" rtlCol="0">
            <a:spAutoFit/>
          </a:bodyPr>
          <a:lstStyle/>
          <a:p>
            <a:r>
              <a:rPr lang="tr-TR" sz="2800" b="1" dirty="0" smtClean="0">
                <a:solidFill>
                  <a:schemeClr val="tx2">
                    <a:lumMod val="50000"/>
                  </a:schemeClr>
                </a:solidFill>
                <a:latin typeface="Arial" pitchFamily="34" charset="0"/>
                <a:cs typeface="Arial" pitchFamily="34" charset="0"/>
              </a:rPr>
              <a:t>FİZİKSEL GELİŞİM</a:t>
            </a:r>
            <a:endParaRPr lang="tr-TR" sz="2800" b="1" dirty="0">
              <a:solidFill>
                <a:schemeClr val="tx2">
                  <a:lumMod val="50000"/>
                </a:schemeClr>
              </a:solidFill>
              <a:latin typeface="Arial" pitchFamily="34" charset="0"/>
              <a:cs typeface="Arial" pitchFamily="34" charset="0"/>
            </a:endParaRPr>
          </a:p>
          <a:p>
            <a:pPr marL="457200" indent="-457200">
              <a:lnSpc>
                <a:spcPct val="115000"/>
              </a:lnSpc>
              <a:spcAft>
                <a:spcPts val="0"/>
              </a:spcAft>
              <a:buFont typeface="Wingdings" pitchFamily="2" charset="2"/>
              <a:buChar char="Ø"/>
            </a:pPr>
            <a:r>
              <a:rPr lang="tr-TR" sz="2300" dirty="0">
                <a:latin typeface="Times New Roman"/>
                <a:ea typeface="Calibri"/>
                <a:cs typeface="Times New Roman"/>
              </a:rPr>
              <a:t>Kızlarda, bu yaşta boy artışı ve kilo artışı özellikle dikkat çekmektedir. Erkekler kızların yanında daha ufak tefektir. Dönem sonunda erkekler, boy ve ağırlık olarak kızları </a:t>
            </a:r>
            <a:r>
              <a:rPr lang="tr-TR" sz="2300" dirty="0" smtClean="0">
                <a:latin typeface="Times New Roman"/>
                <a:ea typeface="Calibri"/>
                <a:cs typeface="Times New Roman"/>
              </a:rPr>
              <a:t>geçer.</a:t>
            </a:r>
          </a:p>
          <a:p>
            <a:pPr marL="457200" indent="-457200">
              <a:lnSpc>
                <a:spcPct val="115000"/>
              </a:lnSpc>
              <a:spcAft>
                <a:spcPts val="0"/>
              </a:spcAft>
              <a:buFont typeface="Wingdings" pitchFamily="2" charset="2"/>
              <a:buChar char="Ø"/>
            </a:pPr>
            <a:r>
              <a:rPr lang="tr-TR" sz="2300" dirty="0" smtClean="0">
                <a:latin typeface="Times New Roman"/>
                <a:ea typeface="Calibri"/>
                <a:cs typeface="Times New Roman"/>
              </a:rPr>
              <a:t>Kollar </a:t>
            </a:r>
            <a:r>
              <a:rPr lang="tr-TR" sz="2300" dirty="0">
                <a:latin typeface="Times New Roman"/>
                <a:ea typeface="Calibri"/>
                <a:cs typeface="Times New Roman"/>
              </a:rPr>
              <a:t>ve bacaklar hızla büyür, vücudun diğer bölümlerine göre oransız büyüme içerisindedir.  Ergen oransız olarak gelişen bu organlarını kontrol etmekte güçlük çeker</a:t>
            </a:r>
            <a:r>
              <a:rPr lang="tr-TR" sz="2300" dirty="0" smtClean="0">
                <a:latin typeface="Times New Roman"/>
                <a:ea typeface="Calibri"/>
                <a:cs typeface="Times New Roman"/>
              </a:rPr>
              <a:t>.</a:t>
            </a:r>
          </a:p>
          <a:p>
            <a:pPr marL="457200" indent="-457200">
              <a:lnSpc>
                <a:spcPct val="115000"/>
              </a:lnSpc>
              <a:spcAft>
                <a:spcPts val="0"/>
              </a:spcAft>
              <a:buFont typeface="Wingdings" pitchFamily="2" charset="2"/>
              <a:buChar char="Ø"/>
            </a:pPr>
            <a:r>
              <a:rPr lang="tr-TR" sz="2300" dirty="0">
                <a:latin typeface="Times New Roman"/>
                <a:ea typeface="Calibri"/>
                <a:cs typeface="Times New Roman"/>
              </a:rPr>
              <a:t>Bu dönemde bedende kılların artması, sesin kalınlaşması, üreme organlarının gelişmesi görülür. Terleme artar ve sivilceler çoğalır. Bu normal bir gelişmedir.</a:t>
            </a:r>
          </a:p>
          <a:p>
            <a:pPr marL="457200" indent="-457200">
              <a:lnSpc>
                <a:spcPct val="115000"/>
              </a:lnSpc>
              <a:spcAft>
                <a:spcPts val="0"/>
              </a:spcAft>
              <a:buFont typeface="Wingdings" pitchFamily="2" charset="2"/>
              <a:buChar char="Ø"/>
            </a:pPr>
            <a:r>
              <a:rPr lang="tr-TR" sz="2300" dirty="0">
                <a:latin typeface="Times New Roman"/>
                <a:ea typeface="Calibri"/>
                <a:cs typeface="Times New Roman"/>
              </a:rPr>
              <a:t>Hızlı büyüme sebebiyle çok fazla yemek yiyebilir.</a:t>
            </a:r>
          </a:p>
          <a:p>
            <a:pPr marL="457200" indent="-457200">
              <a:lnSpc>
                <a:spcPct val="115000"/>
              </a:lnSpc>
              <a:spcAft>
                <a:spcPts val="0"/>
              </a:spcAft>
              <a:buFont typeface="Wingdings" pitchFamily="2" charset="2"/>
              <a:buChar char="Ø"/>
            </a:pPr>
            <a:r>
              <a:rPr lang="tr-TR" sz="2300" dirty="0">
                <a:latin typeface="Times New Roman"/>
                <a:ea typeface="Calibri"/>
                <a:cs typeface="Times New Roman"/>
              </a:rPr>
              <a:t>Vücuduyla çok ilgilidir ve uzun süre banyodan çıkmayabilir.</a:t>
            </a:r>
          </a:p>
          <a:p>
            <a:pPr marL="457200" indent="-457200">
              <a:lnSpc>
                <a:spcPct val="115000"/>
              </a:lnSpc>
              <a:spcAft>
                <a:spcPts val="0"/>
              </a:spcAft>
              <a:buFont typeface="Wingdings" pitchFamily="2" charset="2"/>
              <a:buChar char="Ø"/>
            </a:pPr>
            <a:endParaRPr lang="tr-TR" sz="2300" dirty="0" smtClean="0">
              <a:latin typeface="Times New Roman"/>
              <a:ea typeface="Calibri"/>
              <a:cs typeface="Times New Roman"/>
            </a:endParaRPr>
          </a:p>
          <a:p>
            <a:pPr lvl="0"/>
            <a:endParaRPr lang="tr-TR" sz="2800" b="1" dirty="0">
              <a:solidFill>
                <a:srgbClr val="666666">
                  <a:lumMod val="50000"/>
                </a:srgbClr>
              </a:solidFill>
              <a:latin typeface="Arial" pitchFamily="34" charset="0"/>
              <a:cs typeface="Arial" pitchFamily="34" charset="0"/>
            </a:endParaRPr>
          </a:p>
          <a:p>
            <a:pPr marL="457200" indent="-457200">
              <a:lnSpc>
                <a:spcPct val="115000"/>
              </a:lnSpc>
              <a:spcAft>
                <a:spcPts val="0"/>
              </a:spcAft>
              <a:buFont typeface="Wingdings" pitchFamily="2" charset="2"/>
              <a:buChar char="Ø"/>
            </a:pPr>
            <a:endParaRPr lang="tr-TR" sz="2300" dirty="0">
              <a:latin typeface="Calibri"/>
              <a:ea typeface="Calibri"/>
              <a:cs typeface="Times New Roman"/>
            </a:endParaRPr>
          </a:p>
          <a:p>
            <a:endParaRPr lang="tr-TR" sz="3200" dirty="0" smtClean="0">
              <a:latin typeface="Arial" pitchFamily="34" charset="0"/>
              <a:cs typeface="Arial" pitchFamily="34" charset="0"/>
            </a:endParaRPr>
          </a:p>
          <a:p>
            <a:endParaRPr lang="tr-TR" sz="3200" dirty="0" smtClean="0">
              <a:latin typeface="Arial" pitchFamily="34" charset="0"/>
              <a:cs typeface="Arial"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3717032"/>
            <a:ext cx="2195736" cy="2593454"/>
          </a:xfrm>
          <a:prstGeom prst="rect">
            <a:avLst/>
          </a:prstGeom>
        </p:spPr>
      </p:pic>
    </p:spTree>
    <p:extLst>
      <p:ext uri="{BB962C8B-B14F-4D97-AF65-F5344CB8AC3E}">
        <p14:creationId xmlns:p14="http://schemas.microsoft.com/office/powerpoint/2010/main" val="670388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80231"/>
            <a:ext cx="8208912" cy="5790816"/>
          </a:xfrm>
          <a:prstGeom prst="rect">
            <a:avLst/>
          </a:prstGeom>
          <a:noFill/>
        </p:spPr>
        <p:txBody>
          <a:bodyPr wrap="square" rtlCol="0">
            <a:spAutoFit/>
          </a:bodyPr>
          <a:lstStyle/>
          <a:p>
            <a:pPr>
              <a:lnSpc>
                <a:spcPct val="115000"/>
              </a:lnSpc>
              <a:spcAft>
                <a:spcPts val="0"/>
              </a:spcAft>
            </a:pPr>
            <a:r>
              <a:rPr lang="tr-TR" sz="2800" dirty="0" smtClean="0">
                <a:latin typeface="Arial" pitchFamily="34" charset="0"/>
                <a:ea typeface="Calibri"/>
                <a:cs typeface="Arial" pitchFamily="34" charset="0"/>
              </a:rPr>
              <a:t>CİNSEL GELİŞİM</a:t>
            </a:r>
          </a:p>
          <a:p>
            <a:pPr>
              <a:lnSpc>
                <a:spcPct val="115000"/>
              </a:lnSpc>
              <a:spcAft>
                <a:spcPts val="0"/>
              </a:spcAft>
            </a:pPr>
            <a:r>
              <a:rPr lang="tr-TR" sz="2000" dirty="0">
                <a:latin typeface="Arial" pitchFamily="34" charset="0"/>
                <a:ea typeface="Calibri"/>
                <a:cs typeface="Arial" pitchFamily="34" charset="0"/>
              </a:rPr>
              <a:t>Vücut kimyasında değişiklikler olmaya başlamıştır. Bazı çocuklarda 1. seks özellikleri, bazı çocuklarda ise (adet </a:t>
            </a:r>
            <a:r>
              <a:rPr lang="tr-TR" sz="2000" dirty="0" smtClean="0">
                <a:latin typeface="Arial" pitchFamily="34" charset="0"/>
                <a:ea typeface="Calibri"/>
                <a:cs typeface="Arial" pitchFamily="34" charset="0"/>
              </a:rPr>
              <a:t>görme ve gece boşalmaları)2</a:t>
            </a:r>
            <a:r>
              <a:rPr lang="tr-TR" sz="2000" dirty="0">
                <a:latin typeface="Arial" pitchFamily="34" charset="0"/>
                <a:ea typeface="Calibri"/>
                <a:cs typeface="Arial" pitchFamily="34" charset="0"/>
              </a:rPr>
              <a:t>. seks özellikleri ortaya çıkmaya </a:t>
            </a:r>
            <a:r>
              <a:rPr lang="tr-TR" sz="2000" dirty="0" err="1">
                <a:latin typeface="Arial" pitchFamily="34" charset="0"/>
                <a:ea typeface="Calibri"/>
                <a:cs typeface="Arial" pitchFamily="34" charset="0"/>
              </a:rPr>
              <a:t>başlamıştır.Bu</a:t>
            </a:r>
            <a:r>
              <a:rPr lang="tr-TR" sz="2000" dirty="0">
                <a:latin typeface="Arial" pitchFamily="34" charset="0"/>
                <a:ea typeface="Calibri"/>
                <a:cs typeface="Arial" pitchFamily="34" charset="0"/>
              </a:rPr>
              <a:t> konuda çocukların bilgilendirilmesi, bu döneme hazırlanması gerekir. Özellikle genetik yapıya bağlı olduğu için her çocukta aynı süreçte gelişme olmayabilir</a:t>
            </a:r>
            <a:r>
              <a:rPr lang="tr-TR" sz="2000" dirty="0" smtClean="0">
                <a:latin typeface="Arial" pitchFamily="34" charset="0"/>
                <a:ea typeface="Calibri"/>
                <a:cs typeface="Arial" pitchFamily="34" charset="0"/>
              </a:rPr>
              <a:t>.</a:t>
            </a:r>
          </a:p>
          <a:p>
            <a:pPr>
              <a:lnSpc>
                <a:spcPct val="115000"/>
              </a:lnSpc>
              <a:spcAft>
                <a:spcPts val="0"/>
              </a:spcAft>
            </a:pPr>
            <a:endParaRPr lang="tr-TR" sz="2000" dirty="0">
              <a:latin typeface="Arial" pitchFamily="34" charset="0"/>
              <a:ea typeface="Calibri"/>
              <a:cs typeface="Arial" pitchFamily="34" charset="0"/>
            </a:endParaRPr>
          </a:p>
          <a:p>
            <a:pPr lvl="0" algn="ctr">
              <a:lnSpc>
                <a:spcPct val="115000"/>
              </a:lnSpc>
            </a:pPr>
            <a:r>
              <a:rPr lang="tr-TR" sz="2000" dirty="0">
                <a:solidFill>
                  <a:prstClr val="black"/>
                </a:solidFill>
                <a:latin typeface="Arial" pitchFamily="34" charset="0"/>
                <a:ea typeface="Calibri"/>
                <a:cs typeface="Arial" pitchFamily="34" charset="0"/>
              </a:rPr>
              <a:t> </a:t>
            </a:r>
            <a:r>
              <a:rPr lang="tr-TR" sz="2000" dirty="0">
                <a:solidFill>
                  <a:srgbClr val="FF0000"/>
                </a:solidFill>
                <a:latin typeface="Arial" pitchFamily="34" charset="0"/>
                <a:ea typeface="Calibri"/>
                <a:cs typeface="Arial" pitchFamily="34" charset="0"/>
              </a:rPr>
              <a:t>J.J. Rousseau: “iki kere doğarız” der .</a:t>
            </a:r>
          </a:p>
          <a:p>
            <a:pPr>
              <a:lnSpc>
                <a:spcPct val="115000"/>
              </a:lnSpc>
              <a:spcAft>
                <a:spcPts val="0"/>
              </a:spcAft>
            </a:pPr>
            <a:endParaRPr lang="tr-TR" sz="2000" dirty="0">
              <a:latin typeface="Arial" pitchFamily="34" charset="0"/>
              <a:ea typeface="Calibri"/>
              <a:cs typeface="Arial" pitchFamily="34" charset="0"/>
            </a:endParaRPr>
          </a:p>
          <a:p>
            <a:pPr>
              <a:lnSpc>
                <a:spcPct val="115000"/>
              </a:lnSpc>
              <a:spcAft>
                <a:spcPts val="0"/>
              </a:spcAft>
            </a:pPr>
            <a:r>
              <a:rPr lang="tr-TR" sz="2000" dirty="0" smtClean="0">
                <a:latin typeface="Arial" pitchFamily="34" charset="0"/>
                <a:ea typeface="Calibri"/>
                <a:cs typeface="Arial" pitchFamily="34" charset="0"/>
              </a:rPr>
              <a:t>Bu </a:t>
            </a:r>
            <a:r>
              <a:rPr lang="tr-TR" sz="2000" dirty="0">
                <a:latin typeface="Arial" pitchFamily="34" charset="0"/>
                <a:ea typeface="Calibri"/>
                <a:cs typeface="Arial" pitchFamily="34" charset="0"/>
              </a:rPr>
              <a:t>dönemde yetişkin kimlik algısını oluşturmaya devam etmesinde, cinsel kimlik algısının da etkili bir rolü vardır. Ergenin bu dönemdeki en belirgin gereksinimlerinden biri de, uygun kaynaklardan, doğru cinsel bilgiler edinmektir. </a:t>
            </a:r>
            <a:endParaRPr lang="tr-TR" sz="2000" dirty="0" smtClean="0">
              <a:latin typeface="Arial" pitchFamily="34" charset="0"/>
              <a:ea typeface="Calibri"/>
              <a:cs typeface="Arial" pitchFamily="34" charset="0"/>
            </a:endParaRPr>
          </a:p>
          <a:p>
            <a:pPr>
              <a:lnSpc>
                <a:spcPct val="115000"/>
              </a:lnSpc>
              <a:spcAft>
                <a:spcPts val="0"/>
              </a:spcAft>
            </a:pPr>
            <a:r>
              <a:rPr lang="tr-TR" dirty="0" smtClean="0">
                <a:latin typeface="Times New Roman"/>
                <a:ea typeface="Calibri"/>
              </a:rPr>
              <a:t> </a:t>
            </a:r>
            <a:endParaRPr lang="tr-TR" dirty="0">
              <a:latin typeface="Arial" pitchFamily="34" charset="0"/>
              <a:ea typeface="Calibri"/>
              <a:cs typeface="Arial" pitchFamily="34" charset="0"/>
            </a:endParaRPr>
          </a:p>
          <a:p>
            <a:pPr>
              <a:lnSpc>
                <a:spcPct val="115000"/>
              </a:lnSpc>
              <a:spcAft>
                <a:spcPts val="0"/>
              </a:spcAft>
            </a:pPr>
            <a:endParaRPr lang="tr-TR" sz="1600" dirty="0">
              <a:solidFill>
                <a:srgbClr val="FF000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3549766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1722</TotalTime>
  <Words>1820</Words>
  <Application>Microsoft Office PowerPoint</Application>
  <PresentationFormat>Ekran Gösterisi (4:3)</PresentationFormat>
  <Paragraphs>149</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Canlı</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DUYGUSAL GELİŞİM </vt:lpstr>
      <vt:lpstr>DUYGUSAL GELİŞİM</vt:lpstr>
      <vt:lpstr>BİLİŞSEL GELİŞİM</vt:lpstr>
      <vt:lpstr>BİLİŞSEL GELİŞİM</vt:lpstr>
      <vt:lpstr>SOSYAL GELİŞİM</vt:lpstr>
      <vt:lpstr>SOSYAL GELİŞİM</vt:lpstr>
      <vt:lpstr>Anne Baba Ne Yapabilir? </vt:lpstr>
      <vt:lpstr>Anne Baba Ne Yapabilir?</vt:lpstr>
      <vt:lpstr>Anne Baba Ne Yapabilir?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Nimet Yılmaz</cp:lastModifiedBy>
  <cp:revision>133</cp:revision>
  <dcterms:created xsi:type="dcterms:W3CDTF">2015-10-07T06:11:10Z</dcterms:created>
  <dcterms:modified xsi:type="dcterms:W3CDTF">2019-01-20T19:12:52Z</dcterms:modified>
</cp:coreProperties>
</file>