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301" r:id="rId4"/>
    <p:sldId id="268" r:id="rId5"/>
    <p:sldId id="302" r:id="rId6"/>
    <p:sldId id="304" r:id="rId7"/>
    <p:sldId id="257" r:id="rId8"/>
    <p:sldId id="306" r:id="rId9"/>
    <p:sldId id="307" r:id="rId10"/>
    <p:sldId id="308" r:id="rId11"/>
    <p:sldId id="323" r:id="rId12"/>
    <p:sldId id="311" r:id="rId13"/>
    <p:sldId id="312" r:id="rId14"/>
    <p:sldId id="313" r:id="rId15"/>
    <p:sldId id="322" r:id="rId16"/>
    <p:sldId id="314" r:id="rId17"/>
    <p:sldId id="315" r:id="rId18"/>
    <p:sldId id="316" r:id="rId19"/>
    <p:sldId id="317" r:id="rId20"/>
    <p:sldId id="318" r:id="rId21"/>
    <p:sldId id="319" r:id="rId22"/>
    <p:sldId id="309"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3" d="100"/>
          <a:sy n="83" d="100"/>
        </p:scale>
        <p:origin x="72"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9/17/2019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9/17/2019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9/17/2019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9/17/2019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9/17/2019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2FE72B0-5D64-4985-B507-3F91418509F8}"/>
              </a:ext>
            </a:extLst>
          </p:cNvPr>
          <p:cNvSpPr>
            <a:spLocks noGrp="1"/>
          </p:cNvSpPr>
          <p:nvPr>
            <p:ph type="ctrTitle"/>
          </p:nvPr>
        </p:nvSpPr>
        <p:spPr>
          <a:xfrm>
            <a:off x="1225826" y="1061283"/>
            <a:ext cx="9448800" cy="2251760"/>
          </a:xfrm>
        </p:spPr>
        <p:txBody>
          <a:bodyPr>
            <a:noAutofit/>
          </a:bodyPr>
          <a:lstStyle/>
          <a:p>
            <a:pPr algn="ctr"/>
            <a:r>
              <a:rPr lang="tr-TR" sz="9600" dirty="0"/>
              <a:t/>
            </a:r>
            <a:br>
              <a:rPr lang="tr-TR" sz="9600" dirty="0"/>
            </a:br>
            <a:r>
              <a:rPr lang="tr-TR" sz="9600" dirty="0"/>
              <a:t/>
            </a:r>
            <a:br>
              <a:rPr lang="tr-TR" sz="9600" dirty="0"/>
            </a:br>
            <a:r>
              <a:rPr lang="tr-TR" sz="9600" dirty="0"/>
              <a:t/>
            </a:r>
            <a:br>
              <a:rPr lang="tr-TR" sz="9600" dirty="0"/>
            </a:br>
            <a:r>
              <a:rPr lang="tr-TR" sz="9600" dirty="0"/>
              <a:t>   </a:t>
            </a:r>
            <a:r>
              <a:rPr lang="tr-TR" sz="4800" spc="150" dirty="0" smtClean="0">
                <a:latin typeface="Jokerman" pitchFamily="82" charset="0"/>
              </a:rPr>
              <a:t>ORTAÖĞRETİM KURUMLARI</a:t>
            </a:r>
            <a:endParaRPr lang="tr-TR" sz="9600" dirty="0"/>
          </a:p>
        </p:txBody>
      </p:sp>
      <p:sp>
        <p:nvSpPr>
          <p:cNvPr id="3" name="Alt Başlık 2">
            <a:extLst>
              <a:ext uri="{FF2B5EF4-FFF2-40B4-BE49-F238E27FC236}">
                <a16:creationId xmlns:a16="http://schemas.microsoft.com/office/drawing/2014/main" xmlns="" id="{1118351A-BCDD-45A7-9CB5-E4D5511C12E3}"/>
              </a:ext>
            </a:extLst>
          </p:cNvPr>
          <p:cNvSpPr>
            <a:spLocks noGrp="1"/>
          </p:cNvSpPr>
          <p:nvPr>
            <p:ph type="subTitle" idx="1"/>
          </p:nvPr>
        </p:nvSpPr>
        <p:spPr>
          <a:xfrm>
            <a:off x="2266121" y="4075040"/>
            <a:ext cx="9448800" cy="1721677"/>
          </a:xfrm>
        </p:spPr>
        <p:txBody>
          <a:bodyPr>
            <a:normAutofit/>
          </a:bodyPr>
          <a:lstStyle/>
          <a:p>
            <a:endParaRPr lang="tr-TR" dirty="0"/>
          </a:p>
          <a:p>
            <a:r>
              <a:rPr lang="tr-TR" dirty="0" smtClean="0"/>
              <a:t>NİĞMET YILMAZ</a:t>
            </a:r>
          </a:p>
          <a:p>
            <a:r>
              <a:rPr lang="tr-TR" dirty="0" smtClean="0"/>
              <a:t>Okul Rehber Öğretmeni</a:t>
            </a:r>
            <a:endParaRPr lang="tr-TR" dirty="0"/>
          </a:p>
          <a:p>
            <a:endParaRPr lang="tr-TR" dirty="0"/>
          </a:p>
        </p:txBody>
      </p:sp>
    </p:spTree>
    <p:extLst>
      <p:ext uri="{BB962C8B-B14F-4D97-AF65-F5344CB8AC3E}">
        <p14:creationId xmlns:p14="http://schemas.microsoft.com/office/powerpoint/2010/main" val="84715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18310" y="592923"/>
            <a:ext cx="8610600" cy="1293028"/>
          </a:xfrm>
        </p:spPr>
        <p:txBody>
          <a:bodyPr>
            <a:normAutofit/>
          </a:bodyPr>
          <a:lstStyle/>
          <a:p>
            <a:pPr marL="228600" lvl="0" algn="ctr">
              <a:lnSpc>
                <a:spcPct val="115000"/>
              </a:lnSpc>
              <a:spcBef>
                <a:spcPts val="1000"/>
              </a:spcBef>
              <a:spcAft>
                <a:spcPts val="1000"/>
              </a:spcAft>
            </a:pPr>
            <a:r>
              <a:rPr lang="tr-TR" sz="2000" cap="none" dirty="0">
                <a:solidFill>
                  <a:prstClr val="white"/>
                </a:solidFill>
                <a:latin typeface="Comic Sans MS" pitchFamily="66" charset="0"/>
                <a:ea typeface="Calibri"/>
                <a:cs typeface="Times New Roman"/>
              </a:rPr>
              <a:t>2.SINAVSIZ (MAHALLİ YERLEŞTİRME) İLE ÖĞRENCİ ALAN ORTAÖĞRETİM KURUMLARI</a:t>
            </a:r>
          </a:p>
        </p:txBody>
      </p:sp>
      <p:sp>
        <p:nvSpPr>
          <p:cNvPr id="3" name="İçerik Yer Tutucusu 2"/>
          <p:cNvSpPr>
            <a:spLocks noGrp="1"/>
          </p:cNvSpPr>
          <p:nvPr>
            <p:ph idx="1"/>
          </p:nvPr>
        </p:nvSpPr>
        <p:spPr>
          <a:xfrm>
            <a:off x="502920" y="1874520"/>
            <a:ext cx="10820400" cy="4137660"/>
          </a:xfrm>
        </p:spPr>
        <p:txBody>
          <a:bodyPr>
            <a:normAutofit fontScale="77500" lnSpcReduction="20000"/>
          </a:bodyPr>
          <a:lstStyle/>
          <a:p>
            <a:pPr marL="0" indent="0">
              <a:lnSpc>
                <a:spcPct val="115000"/>
              </a:lnSpc>
              <a:spcAft>
                <a:spcPts val="1000"/>
              </a:spcAft>
              <a:buNone/>
            </a:pPr>
            <a:r>
              <a:rPr lang="tr-TR" sz="2400" b="1" dirty="0" smtClean="0">
                <a:latin typeface="Times New Roman"/>
                <a:ea typeface="Calibri"/>
                <a:cs typeface="Times New Roman"/>
              </a:rPr>
              <a:t>a.)</a:t>
            </a:r>
            <a:r>
              <a:rPr lang="tr-TR" sz="2300" b="1" dirty="0" smtClean="0">
                <a:latin typeface="Comic Sans MS" pitchFamily="66" charset="0"/>
                <a:ea typeface="Calibri"/>
                <a:cs typeface="Times New Roman"/>
              </a:rPr>
              <a:t>Anadolu </a:t>
            </a:r>
            <a:r>
              <a:rPr lang="tr-TR" sz="2300" b="1" dirty="0">
                <a:latin typeface="Comic Sans MS" pitchFamily="66" charset="0"/>
                <a:ea typeface="Calibri"/>
                <a:cs typeface="Times New Roman"/>
              </a:rPr>
              <a:t>Liseleri</a:t>
            </a:r>
            <a:endParaRPr lang="tr-TR" sz="2300" dirty="0">
              <a:latin typeface="Comic Sans MS" pitchFamily="66" charset="0"/>
              <a:ea typeface="Calibri"/>
              <a:cs typeface="Times New Roman"/>
            </a:endParaRP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İlk olarak 1955 yılında İstanbul, İzmir, Eskişehir, Diyarbakır, Konya ve Samsun’da “Maarif Koleji” adıyla eğitim-öğretime açılan bu okullar, 1975 yılında Anadolu lisesi adını almıştır. </a:t>
            </a: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Tüm Anadolu liselerinde sınıf mevcutları 34’tür.</a:t>
            </a:r>
            <a:r>
              <a:rPr lang="tr-TR" sz="2300" dirty="0">
                <a:solidFill>
                  <a:srgbClr val="666666"/>
                </a:solidFill>
                <a:latin typeface="Comic Sans MS" pitchFamily="66" charset="0"/>
                <a:ea typeface="Calibri"/>
                <a:cs typeface="Times New Roman"/>
              </a:rPr>
              <a:t> </a:t>
            </a:r>
            <a:r>
              <a:rPr lang="tr-TR" sz="2300" dirty="0">
                <a:latin typeface="Comic Sans MS" pitchFamily="66" charset="0"/>
                <a:ea typeface="Calibri"/>
                <a:cs typeface="Times New Roman"/>
              </a:rPr>
              <a:t>Ancak öğrenci kayıt alanındaki öğrenci sayısının yoğunluğu ve zorunlu hâllerde okulun fiziki şartları da dikkate alınarak bu sayı 40’a kadar artırılabilir.</a:t>
            </a: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Anadolu Lisesinde Alınması Zorunlu Ortak Dersler(9.sınıf): Türk Dili ve Edebiyatı, Din Kültürü ve Ahlak Bilgisi, Tarih, TC. İnkılap Tarihi ve Atatürkçülük, Coğrafya , Matematik, Fizik, Kimya, Biyoloji, Felsefe, Birinci Yabancı Dil, İkinci Yabancı Dil,  Beden Eğitimi ve Spor, Görsel Sanatlar/ Müzik, Sağlık Bilgisi ve Trafik Kültürü</a:t>
            </a:r>
          </a:p>
          <a:p>
            <a:pPr marL="342900" lvl="0" indent="-342900">
              <a:lnSpc>
                <a:spcPct val="115000"/>
              </a:lnSpc>
              <a:spcAft>
                <a:spcPts val="1000"/>
              </a:spcAft>
              <a:buFont typeface="Wingdings"/>
              <a:buChar char=""/>
            </a:pPr>
            <a:r>
              <a:rPr lang="tr-TR" sz="2300" b="1" dirty="0">
                <a:latin typeface="Comic Sans MS" pitchFamily="66" charset="0"/>
                <a:ea typeface="Calibri"/>
                <a:cs typeface="Times New Roman"/>
              </a:rPr>
              <a:t>Anadolu liselerinde alan seçimi kaldırıldı ve onun yerine seçmeli dersler konuldu. </a:t>
            </a:r>
            <a:endParaRPr lang="tr-TR" sz="2300" dirty="0">
              <a:effectLst/>
              <a:latin typeface="Comic Sans MS" pitchFamily="66" charset="0"/>
              <a:ea typeface="Calibri"/>
              <a:cs typeface="Times New Roman"/>
            </a:endParaRPr>
          </a:p>
        </p:txBody>
      </p:sp>
    </p:spTree>
    <p:extLst>
      <p:ext uri="{BB962C8B-B14F-4D97-AF65-F5344CB8AC3E}">
        <p14:creationId xmlns:p14="http://schemas.microsoft.com/office/powerpoint/2010/main" val="834691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891540" y="2034540"/>
            <a:ext cx="10252710" cy="2339102"/>
          </a:xfrm>
          <a:prstGeom prst="rect">
            <a:avLst/>
          </a:prstGeom>
          <a:noFill/>
        </p:spPr>
        <p:txBody>
          <a:bodyPr wrap="square" rtlCol="0">
            <a:spAutoFit/>
          </a:bodyPr>
          <a:lstStyle/>
          <a:p>
            <a:pPr algn="ctr"/>
            <a:r>
              <a:rPr lang="tr-TR" sz="2800" dirty="0" smtClean="0"/>
              <a:t>SAKARYA’DA BULUNAN ANADOLU LİSELERİ VE 2019 YERLEŞTİRME SONUÇLARI</a:t>
            </a:r>
          </a:p>
          <a:p>
            <a:endParaRPr lang="tr-TR" dirty="0"/>
          </a:p>
          <a:p>
            <a:r>
              <a:rPr lang="tr-TR" sz="2400" dirty="0" smtClean="0"/>
              <a:t>1.Konuralp Anadolu Lisesi=89,60</a:t>
            </a:r>
          </a:p>
          <a:p>
            <a:r>
              <a:rPr lang="tr-TR" sz="2400" dirty="0" smtClean="0"/>
              <a:t>2.Akyazı Anadolu Lisesi= 84</a:t>
            </a:r>
          </a:p>
          <a:p>
            <a:r>
              <a:rPr lang="tr-TR" sz="2400" dirty="0" smtClean="0"/>
              <a:t>Şehit Yüzbaşı Halil İbrahim Sert Anadolu Lisesi=72</a:t>
            </a:r>
            <a:endParaRPr lang="tr-TR" sz="2400" dirty="0"/>
          </a:p>
        </p:txBody>
      </p:sp>
    </p:spTree>
    <p:extLst>
      <p:ext uri="{BB962C8B-B14F-4D97-AF65-F5344CB8AC3E}">
        <p14:creationId xmlns:p14="http://schemas.microsoft.com/office/powerpoint/2010/main" val="1347947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110" y="718653"/>
            <a:ext cx="8610600" cy="1293028"/>
          </a:xfrm>
        </p:spPr>
        <p:txBody>
          <a:bodyPr>
            <a:normAutofit/>
          </a:bodyPr>
          <a:lstStyle/>
          <a:p>
            <a:pPr marL="228600" lvl="0" indent="-228600" algn="l">
              <a:lnSpc>
                <a:spcPct val="115000"/>
              </a:lnSpc>
              <a:spcBef>
                <a:spcPts val="1000"/>
              </a:spcBef>
              <a:spcAft>
                <a:spcPts val="1000"/>
              </a:spcAft>
            </a:pPr>
            <a:r>
              <a:rPr lang="tr-TR" sz="2000" b="1" cap="none" dirty="0" smtClean="0">
                <a:solidFill>
                  <a:prstClr val="white"/>
                </a:solidFill>
                <a:latin typeface="Comic Sans MS" pitchFamily="66" charset="0"/>
                <a:ea typeface="Calibri"/>
                <a:cs typeface="Times New Roman"/>
              </a:rPr>
              <a:t>b.)Mesleki </a:t>
            </a:r>
            <a:r>
              <a:rPr lang="tr-TR" sz="2000" b="1" cap="none" dirty="0">
                <a:solidFill>
                  <a:prstClr val="white"/>
                </a:solidFill>
                <a:latin typeface="Comic Sans MS" pitchFamily="66" charset="0"/>
                <a:ea typeface="Calibri"/>
                <a:cs typeface="Times New Roman"/>
              </a:rPr>
              <a:t>ve Teknik Anadolu Liseleri </a:t>
            </a:r>
            <a:endParaRPr lang="tr-TR" sz="2000" cap="none" dirty="0">
              <a:solidFill>
                <a:prstClr val="white"/>
              </a:solidFill>
              <a:latin typeface="Comic Sans MS" pitchFamily="66" charset="0"/>
              <a:ea typeface="Calibri"/>
              <a:cs typeface="Times New Roman"/>
            </a:endParaRPr>
          </a:p>
        </p:txBody>
      </p:sp>
      <p:sp>
        <p:nvSpPr>
          <p:cNvPr id="3" name="İçerik Yer Tutucusu 2"/>
          <p:cNvSpPr>
            <a:spLocks noGrp="1"/>
          </p:cNvSpPr>
          <p:nvPr>
            <p:ph idx="1"/>
          </p:nvPr>
        </p:nvSpPr>
        <p:spPr>
          <a:xfrm>
            <a:off x="217170" y="1771650"/>
            <a:ext cx="10820400" cy="4674870"/>
          </a:xfrm>
        </p:spPr>
        <p:txBody>
          <a:bodyPr>
            <a:normAutofit fontScale="40000" lnSpcReduction="20000"/>
          </a:bodyPr>
          <a:lstStyle/>
          <a:p>
            <a:pPr marL="0" indent="0">
              <a:lnSpc>
                <a:spcPct val="115000"/>
              </a:lnSpc>
              <a:spcAft>
                <a:spcPts val="1000"/>
              </a:spcAft>
              <a:buNone/>
            </a:pPr>
            <a:endParaRPr lang="tr-TR" sz="2000" dirty="0">
              <a:latin typeface="Calibri"/>
              <a:ea typeface="Calibri"/>
              <a:cs typeface="Times New Roman"/>
            </a:endParaRPr>
          </a:p>
          <a:p>
            <a:pPr marL="342900" lvl="0" indent="-342900">
              <a:lnSpc>
                <a:spcPct val="115000"/>
              </a:lnSpc>
              <a:spcAft>
                <a:spcPts val="0"/>
              </a:spcAft>
              <a:buFont typeface="Wingdings"/>
              <a:buChar char=""/>
            </a:pPr>
            <a:r>
              <a:rPr lang="tr-TR" sz="3400" dirty="0" smtClean="0">
                <a:latin typeface="Comic Sans MS" pitchFamily="66" charset="0"/>
                <a:ea typeface="Calibri"/>
                <a:cs typeface="Times New Roman"/>
              </a:rPr>
              <a:t>Türkiye'de </a:t>
            </a:r>
            <a:r>
              <a:rPr lang="tr-TR" sz="3400" dirty="0">
                <a:latin typeface="Comic Sans MS" pitchFamily="66" charset="0"/>
                <a:ea typeface="Calibri"/>
                <a:cs typeface="Times New Roman"/>
              </a:rPr>
              <a:t>Milli Eğitim Bakanlığı tarafından açılan resmi meslek ve sanat okullarının tümüne verilen genel isim ve addır. </a:t>
            </a:r>
          </a:p>
          <a:p>
            <a:pPr marL="342900" lvl="0" indent="-342900">
              <a:lnSpc>
                <a:spcPct val="115000"/>
              </a:lnSpc>
              <a:spcAft>
                <a:spcPts val="0"/>
              </a:spcAft>
              <a:buFont typeface="Wingdings"/>
              <a:buChar char=""/>
            </a:pPr>
            <a:r>
              <a:rPr lang="tr-TR" sz="3400" dirty="0">
                <a:latin typeface="Comic Sans MS" pitchFamily="66" charset="0"/>
                <a:ea typeface="Calibri"/>
                <a:cs typeface="Times New Roman"/>
              </a:rPr>
              <a:t>Türk Milli Eğitimi'nin amaçları doğrultusunda, ortaokulu/imam hatip ortaokulunu bitiren öğrencilerin devam edebileceği 4 yıllık eğitim sonunda meslek kazandıran, ülke ekonomisine katkı sağlayacak ara eleman yetiştiren orta öğretim kurumlarıdır.</a:t>
            </a:r>
          </a:p>
          <a:p>
            <a:pPr marL="342900" lvl="0" indent="-342900">
              <a:lnSpc>
                <a:spcPct val="115000"/>
              </a:lnSpc>
              <a:spcAft>
                <a:spcPts val="0"/>
              </a:spcAft>
              <a:buFont typeface="Wingdings"/>
              <a:buChar char=""/>
            </a:pPr>
            <a:r>
              <a:rPr lang="tr-TR" sz="3400" dirty="0">
                <a:latin typeface="Comic Sans MS" pitchFamily="66" charset="0"/>
                <a:ea typeface="Calibri"/>
                <a:cs typeface="Times New Roman"/>
              </a:rPr>
              <a:t> Bu  okullardan  mezun  olanlar  alanları  ile  ilgili  işyerlerinde  çalışabilecekleri  gibi, ustalık  belgesinin  yetki  ve  sorumluluklarını taşıyan  mesleklerinde bağımsız  “İşyeri  Açma Belgesi” verildiğinden, bağımsız işyeri de açabilirler. Aynı zamanda yükseköğretime gidebilirler. </a:t>
            </a:r>
          </a:p>
          <a:p>
            <a:pPr marL="342900" lvl="0" indent="-342900">
              <a:lnSpc>
                <a:spcPct val="115000"/>
              </a:lnSpc>
              <a:spcAft>
                <a:spcPts val="0"/>
              </a:spcAft>
              <a:buFont typeface="Wingdings"/>
              <a:buChar char=""/>
            </a:pPr>
            <a:r>
              <a:rPr lang="tr-TR" sz="3400" dirty="0">
                <a:latin typeface="Comic Sans MS" pitchFamily="66" charset="0"/>
                <a:ea typeface="Calibri"/>
                <a:cs typeface="Times New Roman"/>
              </a:rPr>
              <a:t>Öğrenciler öğrenimleri süresince haftanın belli günlerinde mesleki eğitimlerine yönelik kurum ve kuruluşlarda staj yaparlar.</a:t>
            </a:r>
          </a:p>
          <a:p>
            <a:pPr marL="342900" lvl="0" indent="-342900">
              <a:lnSpc>
                <a:spcPct val="115000"/>
              </a:lnSpc>
              <a:spcAft>
                <a:spcPts val="0"/>
              </a:spcAft>
              <a:buFont typeface="Wingdings"/>
              <a:buChar char=""/>
            </a:pPr>
            <a:r>
              <a:rPr lang="tr-TR" sz="3400" dirty="0">
                <a:latin typeface="Comic Sans MS" pitchFamily="66" charset="0"/>
                <a:ea typeface="Calibri"/>
                <a:cs typeface="Times New Roman"/>
              </a:rPr>
              <a:t>Anadolu teknik programlarına merkezi sınav puanıyla tercihleri doğrultusunda doğrudan alana öğrenci yerleştirilir. Anadolu meslek programlarında alan seçimi ise 9 uncu sınıfın sonunda yapılır.  Anadolu teknik ve Anadolu meslek programlarında dala yerleştirme işlemi 10 uncu sınıfın sonunda e-Okul sistemi üzerinden yapılır.</a:t>
            </a:r>
          </a:p>
          <a:p>
            <a:pPr marL="342900" lvl="0" indent="-342900">
              <a:lnSpc>
                <a:spcPct val="115000"/>
              </a:lnSpc>
              <a:spcAft>
                <a:spcPts val="1000"/>
              </a:spcAft>
              <a:buFont typeface="Wingdings"/>
              <a:buChar char=""/>
            </a:pPr>
            <a:r>
              <a:rPr lang="tr-TR" sz="3400" dirty="0">
                <a:latin typeface="Comic Sans MS" pitchFamily="66" charset="0"/>
                <a:ea typeface="Calibri"/>
                <a:cs typeface="Times New Roman"/>
              </a:rPr>
              <a:t>Mesleki ve Teknik Anadolu Lisesi Zorunlu Ortak Dersleri-9.sınıf (Kız meslek, Endüstri Meslek, Ticaret Meslek, Sağlık Meslek): Türk Dili ve Edebiyatı, Din Kültürü ve Ahlak Bilgisi, Tarih, TC. İnkılap Tarihi ve Atatürkçülük, Coğrafya , Matematik, Fizik, Kimya, Biyoloji, Felsefe, Yabancı Dil,   Beden Eğitimi ve Spor, Görsel Sanatlar/ Müzik, Sağlık Bilgisi ve Trafik Kültürü</a:t>
            </a:r>
          </a:p>
          <a:p>
            <a:endParaRPr lang="tr-TR" dirty="0"/>
          </a:p>
        </p:txBody>
      </p:sp>
    </p:spTree>
    <p:extLst>
      <p:ext uri="{BB962C8B-B14F-4D97-AF65-F5344CB8AC3E}">
        <p14:creationId xmlns:p14="http://schemas.microsoft.com/office/powerpoint/2010/main" val="936089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42950" y="959861"/>
            <a:ext cx="9715500" cy="4596451"/>
          </a:xfrm>
          <a:prstGeom prst="rect">
            <a:avLst/>
          </a:prstGeom>
          <a:noFill/>
        </p:spPr>
        <p:txBody>
          <a:bodyPr wrap="square" rtlCol="0">
            <a:spAutoFit/>
          </a:bodyPr>
          <a:lstStyle/>
          <a:p>
            <a:pPr marL="228600">
              <a:lnSpc>
                <a:spcPct val="115000"/>
              </a:lnSpc>
              <a:spcAft>
                <a:spcPts val="1000"/>
              </a:spcAft>
            </a:pPr>
            <a:r>
              <a:rPr lang="tr-TR" b="1" dirty="0">
                <a:solidFill>
                  <a:srgbClr val="FFFF00"/>
                </a:solidFill>
                <a:latin typeface="Times New Roman"/>
                <a:ea typeface="Calibri"/>
                <a:cs typeface="Times New Roman"/>
              </a:rPr>
              <a:t> </a:t>
            </a:r>
            <a:r>
              <a:rPr lang="tr-TR" b="1" dirty="0">
                <a:solidFill>
                  <a:srgbClr val="FFFF00"/>
                </a:solidFill>
                <a:latin typeface="Comic Sans MS" pitchFamily="66" charset="0"/>
                <a:ea typeface="Calibri"/>
                <a:cs typeface="Times New Roman"/>
              </a:rPr>
              <a:t> Alan ve dala yerleştirme;</a:t>
            </a:r>
            <a:endParaRPr lang="tr-TR" sz="1600" dirty="0">
              <a:solidFill>
                <a:srgbClr val="FFFF00"/>
              </a:solidFill>
              <a:latin typeface="Comic Sans MS" pitchFamily="66" charset="0"/>
              <a:ea typeface="Calibri"/>
              <a:cs typeface="Times New Roman"/>
            </a:endParaRPr>
          </a:p>
          <a:p>
            <a:pPr marL="228600">
              <a:lnSpc>
                <a:spcPct val="115000"/>
              </a:lnSpc>
              <a:spcAft>
                <a:spcPts val="1000"/>
              </a:spcAft>
            </a:pPr>
            <a:r>
              <a:rPr lang="tr-TR" dirty="0">
                <a:latin typeface="Comic Sans MS" pitchFamily="66" charset="0"/>
                <a:ea typeface="Calibri"/>
                <a:cs typeface="Times New Roman"/>
              </a:rPr>
              <a:t>a) Anadolu meslek programlarında alana yerleştirme puanı, öğrencilerin ortaokul başarı puanlarının %40’ı ile 9 uncu sınıf yılsonu başarı puanının %60’ı toplanarak belirlenir. Yerleştirme işlemi, tercih ve puan üstünlüğü dikkate alınarak e-Okul sistemi üzerinden yapılır.</a:t>
            </a:r>
            <a:endParaRPr lang="tr-TR" sz="1600" dirty="0">
              <a:latin typeface="Comic Sans MS" pitchFamily="66" charset="0"/>
              <a:ea typeface="Calibri"/>
              <a:cs typeface="Times New Roman"/>
            </a:endParaRPr>
          </a:p>
          <a:p>
            <a:pPr marL="228600">
              <a:lnSpc>
                <a:spcPct val="115000"/>
              </a:lnSpc>
              <a:spcAft>
                <a:spcPts val="1000"/>
              </a:spcAft>
            </a:pPr>
            <a:r>
              <a:rPr lang="tr-TR" dirty="0">
                <a:latin typeface="Comic Sans MS" pitchFamily="66" charset="0"/>
                <a:ea typeface="Calibri"/>
                <a:cs typeface="Times New Roman"/>
              </a:rPr>
              <a:t>b) Dala yerleştirme işlemleri 10 uncu sınıfın sonunda öğrencinin alan ortak eğitimindeki yetenek ve başarıları, sektörün ihtiyacı, öğrenci ve velilerin talepleri ve grup oluşturma sayıları dikkate alınarak ilgili okul müdürlüğünce yapılır. Tercihlerin belli dallarda yoğunlaşması hâlinde 10 uncu sınıf yılsonu başarı puanı yüksek olanlara öncelik verilir.</a:t>
            </a:r>
            <a:endParaRPr lang="tr-TR" sz="1600" dirty="0">
              <a:latin typeface="Comic Sans MS" pitchFamily="66" charset="0"/>
              <a:ea typeface="Calibri"/>
              <a:cs typeface="Times New Roman"/>
            </a:endParaRPr>
          </a:p>
          <a:p>
            <a:pPr marL="228600">
              <a:lnSpc>
                <a:spcPct val="115000"/>
              </a:lnSpc>
              <a:spcAft>
                <a:spcPts val="1000"/>
              </a:spcAft>
            </a:pPr>
            <a:r>
              <a:rPr lang="tr-TR" dirty="0">
                <a:latin typeface="Comic Sans MS" pitchFamily="66" charset="0"/>
                <a:ea typeface="Calibri"/>
                <a:cs typeface="Times New Roman"/>
              </a:rPr>
              <a:t>c)Anadolu teknik ve Anadolu meslek programlarında, sınıf tekrar edenler dâhil, bir alanda eğitime başlanabilmesi için en az 10, bir dalda eğitime başlanabilmesi için en az 8 öğrencinin kayıtlı olması gerekir. Ancak öğrenci sayısının çeşitli nedenlerle azalması hâlinde alan ve dal eğitimine devam edilir</a:t>
            </a:r>
            <a:r>
              <a:rPr lang="tr-TR" dirty="0" smtClean="0">
                <a:latin typeface="Comic Sans MS" pitchFamily="66" charset="0"/>
                <a:ea typeface="Calibri"/>
                <a:cs typeface="Times New Roman"/>
              </a:rPr>
              <a:t>.”</a:t>
            </a:r>
            <a:endParaRPr lang="tr-TR" sz="1600" dirty="0">
              <a:latin typeface="Comic Sans MS" pitchFamily="66" charset="0"/>
              <a:ea typeface="Calibri"/>
              <a:cs typeface="Times New Roman"/>
            </a:endParaRPr>
          </a:p>
        </p:txBody>
      </p:sp>
    </p:spTree>
    <p:extLst>
      <p:ext uri="{BB962C8B-B14F-4D97-AF65-F5344CB8AC3E}">
        <p14:creationId xmlns:p14="http://schemas.microsoft.com/office/powerpoint/2010/main" val="415345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7210" y="971550"/>
            <a:ext cx="9486900" cy="4191917"/>
          </a:xfrm>
          <a:prstGeom prst="rect">
            <a:avLst/>
          </a:prstGeom>
          <a:noFill/>
        </p:spPr>
        <p:txBody>
          <a:bodyPr wrap="square" rtlCol="0">
            <a:spAutoFit/>
          </a:bodyPr>
          <a:lstStyle/>
          <a:p>
            <a:pPr marL="342900" lvl="0" indent="-342900">
              <a:lnSpc>
                <a:spcPct val="115000"/>
              </a:lnSpc>
              <a:buFont typeface="Wingdings"/>
              <a:buChar char=""/>
            </a:pPr>
            <a:r>
              <a:rPr lang="tr-TR" dirty="0">
                <a:solidFill>
                  <a:prstClr val="white"/>
                </a:solidFill>
                <a:latin typeface="Comic Sans MS" pitchFamily="66" charset="0"/>
                <a:cs typeface="Times New Roman"/>
              </a:rPr>
              <a:t>Mesleki Teknik Eğitim Genel Müdürlüğüne bağlı olarak faaliyet gösteren 22 okul türünün öğrenim süreleri ile yetkilerinde herhangi bir değişiklik yapılmaksızın, “Mesleki ve Teknik Anadolu Lisesi” ile “Çok programlı Anadolu Lisesi” adı altında yeniden yapılandırılmıştır</a:t>
            </a:r>
            <a:r>
              <a:rPr lang="tr-TR" dirty="0" smtClean="0">
                <a:solidFill>
                  <a:prstClr val="white"/>
                </a:solidFill>
                <a:latin typeface="Comic Sans MS" pitchFamily="66" charset="0"/>
                <a:cs typeface="Times New Roman"/>
              </a:rPr>
              <a:t>.</a:t>
            </a:r>
          </a:p>
          <a:p>
            <a:pPr lvl="0">
              <a:lnSpc>
                <a:spcPct val="115000"/>
              </a:lnSpc>
            </a:pPr>
            <a:r>
              <a:rPr lang="tr-TR" dirty="0" smtClean="0">
                <a:solidFill>
                  <a:prstClr val="white"/>
                </a:solidFill>
                <a:latin typeface="Comic Sans MS" pitchFamily="66" charset="0"/>
                <a:cs typeface="Times New Roman"/>
              </a:rPr>
              <a:t> </a:t>
            </a:r>
            <a:r>
              <a:rPr lang="tr-TR" dirty="0">
                <a:solidFill>
                  <a:prstClr val="white"/>
                </a:solidFill>
                <a:latin typeface="Comic Sans MS" pitchFamily="66" charset="0"/>
                <a:cs typeface="Times New Roman"/>
              </a:rPr>
              <a:t>Bu liseler;</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Anadolu Sağlık Meslek Liseleri</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Anadolu Ticaret Meslek Liseleri</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Turizm ve Otelcilik Meslek Liseleri</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Kız Teknik Ve Meslek Liseleri</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Teknik Ve Endüstri Meslek Liseleri</a:t>
            </a:r>
            <a:endParaRPr lang="tr-TR" dirty="0">
              <a:solidFill>
                <a:prstClr val="white"/>
              </a:solidFill>
              <a:latin typeface="Comic Sans MS" pitchFamily="66" charset="0"/>
              <a:ea typeface="Calibri"/>
              <a:cs typeface="Times New Roman"/>
            </a:endParaRPr>
          </a:p>
          <a:p>
            <a:pPr marL="342900" lvl="0" indent="-342900">
              <a:lnSpc>
                <a:spcPct val="115000"/>
              </a:lnSpc>
              <a:buFont typeface="Wingdings"/>
              <a:buChar char=""/>
            </a:pPr>
            <a:r>
              <a:rPr lang="tr-TR" b="1" dirty="0">
                <a:solidFill>
                  <a:prstClr val="white"/>
                </a:solidFill>
                <a:latin typeface="Comic Sans MS" pitchFamily="66" charset="0"/>
                <a:ea typeface="Calibri"/>
                <a:cs typeface="Times New Roman"/>
              </a:rPr>
              <a:t>Tarım Meslek Liseleri</a:t>
            </a:r>
            <a:endParaRPr lang="tr-TR" dirty="0">
              <a:solidFill>
                <a:prstClr val="white"/>
              </a:solidFill>
              <a:latin typeface="Comic Sans MS" pitchFamily="66" charset="0"/>
              <a:ea typeface="Calibri"/>
              <a:cs typeface="Times New Roman"/>
            </a:endParaRPr>
          </a:p>
          <a:p>
            <a:pPr lvl="0">
              <a:lnSpc>
                <a:spcPct val="115000"/>
              </a:lnSpc>
            </a:pPr>
            <a:endParaRPr lang="tr-TR" dirty="0">
              <a:solidFill>
                <a:prstClr val="white"/>
              </a:solidFill>
              <a:latin typeface="Comic Sans MS" pitchFamily="66" charset="0"/>
              <a:ea typeface="Calibri"/>
              <a:cs typeface="Times New Roman"/>
            </a:endParaRPr>
          </a:p>
          <a:p>
            <a:endParaRPr lang="tr-TR" dirty="0"/>
          </a:p>
        </p:txBody>
      </p:sp>
    </p:spTree>
    <p:extLst>
      <p:ext uri="{BB962C8B-B14F-4D97-AF65-F5344CB8AC3E}">
        <p14:creationId xmlns:p14="http://schemas.microsoft.com/office/powerpoint/2010/main" val="2186102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5760" y="235940"/>
            <a:ext cx="8515350" cy="6094169"/>
          </a:xfrm>
          <a:prstGeom prst="rect">
            <a:avLst/>
          </a:prstGeom>
          <a:noFill/>
        </p:spPr>
        <p:txBody>
          <a:bodyPr wrap="square" rtlCol="0">
            <a:spAutoFit/>
          </a:bodyPr>
          <a:lstStyle/>
          <a:p>
            <a:pPr>
              <a:lnSpc>
                <a:spcPct val="115000"/>
              </a:lnSpc>
              <a:spcAft>
                <a:spcPts val="1000"/>
              </a:spcAft>
            </a:pPr>
            <a:r>
              <a:rPr lang="tr-TR" sz="1600" b="1" dirty="0" smtClean="0">
                <a:solidFill>
                  <a:srgbClr val="FFFF00"/>
                </a:solidFill>
                <a:latin typeface="Comic Sans MS" pitchFamily="66" charset="0"/>
                <a:ea typeface="Calibri"/>
                <a:cs typeface="Times New Roman"/>
              </a:rPr>
              <a:t>&amp;Anadolu </a:t>
            </a:r>
            <a:r>
              <a:rPr lang="tr-TR" sz="1600" b="1" dirty="0">
                <a:solidFill>
                  <a:srgbClr val="FFFF00"/>
                </a:solidFill>
                <a:latin typeface="Comic Sans MS" pitchFamily="66" charset="0"/>
                <a:ea typeface="Calibri"/>
                <a:cs typeface="Times New Roman"/>
              </a:rPr>
              <a:t>Ticaret Meslek Lisesi</a:t>
            </a:r>
            <a:endParaRPr lang="tr-TR" sz="16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1600" dirty="0">
                <a:latin typeface="Comic Sans MS" pitchFamily="66" charset="0"/>
                <a:cs typeface="Times New Roman"/>
              </a:rPr>
              <a:t>Bu okullarda; Bilişim </a:t>
            </a:r>
            <a:r>
              <a:rPr lang="tr-TR" sz="1600" dirty="0" err="1">
                <a:latin typeface="Comic Sans MS" pitchFamily="66" charset="0"/>
                <a:cs typeface="Times New Roman"/>
              </a:rPr>
              <a:t>teknolojileri,adalet,pazarlama</a:t>
            </a:r>
            <a:r>
              <a:rPr lang="tr-TR" sz="1600" dirty="0">
                <a:latin typeface="Comic Sans MS" pitchFamily="66" charset="0"/>
                <a:cs typeface="Times New Roman"/>
              </a:rPr>
              <a:t> ve </a:t>
            </a:r>
            <a:r>
              <a:rPr lang="tr-TR" sz="1600" dirty="0" err="1">
                <a:latin typeface="Comic Sans MS" pitchFamily="66" charset="0"/>
                <a:cs typeface="Times New Roman"/>
              </a:rPr>
              <a:t>perakende,muhasebe</a:t>
            </a:r>
            <a:r>
              <a:rPr lang="tr-TR" sz="1600" dirty="0">
                <a:latin typeface="Comic Sans MS" pitchFamily="66" charset="0"/>
                <a:cs typeface="Times New Roman"/>
              </a:rPr>
              <a:t> ve </a:t>
            </a:r>
            <a:r>
              <a:rPr lang="tr-TR" sz="1600" dirty="0" err="1">
                <a:latin typeface="Comic Sans MS" pitchFamily="66" charset="0"/>
                <a:cs typeface="Times New Roman"/>
              </a:rPr>
              <a:t>finans,büro</a:t>
            </a:r>
            <a:r>
              <a:rPr lang="tr-TR" sz="1600" dirty="0">
                <a:latin typeface="Comic Sans MS" pitchFamily="66" charset="0"/>
                <a:cs typeface="Times New Roman"/>
              </a:rPr>
              <a:t> yönetimi gibi alanlar vardır. Bu alanlardan mezun olanlar lisans eğitimi alabileceği gibi mezun oldukları alanlarda da çalışabilirler.</a:t>
            </a:r>
            <a:endParaRPr lang="tr-TR" sz="1600" dirty="0">
              <a:latin typeface="Comic Sans MS" pitchFamily="66" charset="0"/>
              <a:ea typeface="Calibri"/>
              <a:cs typeface="Times New Roman"/>
            </a:endParaRPr>
          </a:p>
          <a:p>
            <a:pPr marL="342900" lvl="0" indent="-342900">
              <a:lnSpc>
                <a:spcPct val="115000"/>
              </a:lnSpc>
              <a:spcAft>
                <a:spcPts val="0"/>
              </a:spcAft>
              <a:buFont typeface="Wingdings"/>
              <a:buChar char=""/>
            </a:pPr>
            <a:r>
              <a:rPr lang="tr-TR" sz="1600" dirty="0">
                <a:latin typeface="Comic Sans MS" pitchFamily="66" charset="0"/>
                <a:cs typeface="Times New Roman"/>
              </a:rPr>
              <a:t>Akyazı’da Ahi </a:t>
            </a:r>
            <a:r>
              <a:rPr lang="tr-TR" sz="1600" dirty="0" err="1">
                <a:latin typeface="Comic Sans MS" pitchFamily="66" charset="0"/>
                <a:cs typeface="Times New Roman"/>
              </a:rPr>
              <a:t>EvranMesleki</a:t>
            </a:r>
            <a:r>
              <a:rPr lang="tr-TR" sz="1600" dirty="0">
                <a:latin typeface="Comic Sans MS" pitchFamily="66" charset="0"/>
                <a:cs typeface="Times New Roman"/>
              </a:rPr>
              <a:t> ve Teknik Anadolu Lisesi (Ticaret Lisesi) Bölümleri:</a:t>
            </a:r>
            <a:r>
              <a:rPr lang="tr-TR" sz="1600" b="1" dirty="0">
                <a:latin typeface="Comic Sans MS" pitchFamily="66" charset="0"/>
                <a:cs typeface="Times New Roman"/>
              </a:rPr>
              <a:t> Muhasebe ve finansman, pazarlama ve perakende, büro yönetimi , bilişim </a:t>
            </a:r>
            <a:r>
              <a:rPr lang="tr-TR" sz="1600" b="1" dirty="0" err="1">
                <a:latin typeface="Comic Sans MS" pitchFamily="66" charset="0"/>
                <a:cs typeface="Times New Roman"/>
              </a:rPr>
              <a:t>teknolojileri,adalet</a:t>
            </a:r>
            <a:r>
              <a:rPr lang="tr-TR" sz="1600" b="1" dirty="0">
                <a:latin typeface="Comic Sans MS" pitchFamily="66" charset="0"/>
                <a:cs typeface="Times New Roman"/>
              </a:rPr>
              <a:t> alanları vardır.</a:t>
            </a:r>
            <a:endParaRPr lang="tr-TR" sz="1600" dirty="0">
              <a:latin typeface="Comic Sans MS" pitchFamily="66" charset="0"/>
              <a:ea typeface="Calibri"/>
              <a:cs typeface="Times New Roman"/>
            </a:endParaRPr>
          </a:p>
          <a:p>
            <a:pPr marL="457200">
              <a:lnSpc>
                <a:spcPct val="115000"/>
              </a:lnSpc>
              <a:spcAft>
                <a:spcPts val="1000"/>
              </a:spcAft>
            </a:pPr>
            <a:r>
              <a:rPr lang="tr-TR" sz="1600" dirty="0">
                <a:latin typeface="Comic Sans MS" pitchFamily="66" charset="0"/>
                <a:cs typeface="Times New Roman"/>
              </a:rPr>
              <a:t>  </a:t>
            </a:r>
            <a:endParaRPr lang="tr-TR" sz="1600" dirty="0">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cs typeface="Times New Roman"/>
              </a:rPr>
              <a:t>&amp;</a:t>
            </a:r>
            <a:r>
              <a:rPr lang="tr-TR" sz="1600" b="1" dirty="0" smtClean="0">
                <a:solidFill>
                  <a:srgbClr val="FFFF00"/>
                </a:solidFill>
                <a:latin typeface="Comic Sans MS" pitchFamily="66" charset="0"/>
                <a:cs typeface="Times New Roman"/>
              </a:rPr>
              <a:t>Anadolu </a:t>
            </a:r>
            <a:r>
              <a:rPr lang="tr-TR" sz="1600" b="1" dirty="0">
                <a:solidFill>
                  <a:srgbClr val="FFFF00"/>
                </a:solidFill>
                <a:latin typeface="Comic Sans MS" pitchFamily="66" charset="0"/>
                <a:cs typeface="Times New Roman"/>
              </a:rPr>
              <a:t>Kız Meslek Lisesi</a:t>
            </a:r>
            <a:endParaRPr lang="tr-TR" sz="16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1600" dirty="0">
                <a:latin typeface="Comic Sans MS" pitchFamily="66" charset="0"/>
                <a:cs typeface="Times New Roman"/>
              </a:rPr>
              <a:t>Bu okullarda el sanatları, </a:t>
            </a:r>
            <a:r>
              <a:rPr lang="tr-TR" sz="1600" dirty="0" err="1">
                <a:latin typeface="Comic Sans MS" pitchFamily="66" charset="0"/>
                <a:cs typeface="Times New Roman"/>
              </a:rPr>
              <a:t>giyim,çocuk</a:t>
            </a:r>
            <a:r>
              <a:rPr lang="tr-TR" sz="1600" dirty="0">
                <a:latin typeface="Comic Sans MS" pitchFamily="66" charset="0"/>
                <a:cs typeface="Times New Roman"/>
              </a:rPr>
              <a:t> gelişimi, güzellik- saç </a:t>
            </a:r>
            <a:r>
              <a:rPr lang="tr-TR" sz="1600" dirty="0" err="1">
                <a:latin typeface="Comic Sans MS" pitchFamily="66" charset="0"/>
                <a:cs typeface="Times New Roman"/>
              </a:rPr>
              <a:t>bakım,yiyecek</a:t>
            </a:r>
            <a:r>
              <a:rPr lang="tr-TR" sz="1600" dirty="0">
                <a:latin typeface="Comic Sans MS" pitchFamily="66" charset="0"/>
                <a:cs typeface="Times New Roman"/>
              </a:rPr>
              <a:t> ve içecek, sanat tasarımı gibi 21 alan/bölüm vardır. Bu alanlardan mezun olanlar lisans eğitimi alabileceği gibi mezun oldukları alanlarda da çalışabilirler. </a:t>
            </a:r>
            <a:endParaRPr lang="tr-TR" sz="1600" dirty="0">
              <a:latin typeface="Comic Sans MS" pitchFamily="66" charset="0"/>
              <a:ea typeface="Calibri"/>
              <a:cs typeface="Times New Roman"/>
            </a:endParaRPr>
          </a:p>
          <a:p>
            <a:pPr marL="342900" lvl="0" indent="-342900">
              <a:lnSpc>
                <a:spcPct val="115000"/>
              </a:lnSpc>
              <a:spcAft>
                <a:spcPts val="0"/>
              </a:spcAft>
              <a:buFont typeface="Wingdings"/>
              <a:buChar char=""/>
            </a:pPr>
            <a:r>
              <a:rPr lang="tr-TR" sz="1600" dirty="0">
                <a:latin typeface="Comic Sans MS" pitchFamily="66" charset="0"/>
                <a:cs typeface="Times New Roman"/>
              </a:rPr>
              <a:t>Okul 4 </a:t>
            </a:r>
            <a:r>
              <a:rPr lang="tr-TR" sz="1600" dirty="0" err="1">
                <a:latin typeface="Comic Sans MS" pitchFamily="66" charset="0"/>
                <a:cs typeface="Times New Roman"/>
              </a:rPr>
              <a:t>yıllıktır.Eğitim</a:t>
            </a:r>
            <a:r>
              <a:rPr lang="tr-TR" sz="1600" dirty="0">
                <a:latin typeface="Comic Sans MS" pitchFamily="66" charset="0"/>
                <a:cs typeface="Times New Roman"/>
              </a:rPr>
              <a:t> dili  İngilizcedir.</a:t>
            </a:r>
            <a:endParaRPr lang="tr-TR" sz="1600" dirty="0">
              <a:latin typeface="Comic Sans MS" pitchFamily="66" charset="0"/>
              <a:ea typeface="Calibri"/>
              <a:cs typeface="Times New Roman"/>
            </a:endParaRPr>
          </a:p>
          <a:p>
            <a:pPr marL="342900" lvl="0" indent="-342900">
              <a:lnSpc>
                <a:spcPct val="115000"/>
              </a:lnSpc>
              <a:spcAft>
                <a:spcPts val="1000"/>
              </a:spcAft>
              <a:buFont typeface="Wingdings"/>
              <a:buChar char=""/>
            </a:pPr>
            <a:r>
              <a:rPr lang="tr-TR" sz="1600" dirty="0">
                <a:latin typeface="Comic Sans MS" pitchFamily="66" charset="0"/>
                <a:cs typeface="Times New Roman"/>
              </a:rPr>
              <a:t>Akyazı Nilüfer Hatun Mesleki ve Teknik Anadolu Lisesi (Kız Meslek) : İki alan vardır. Bunlar Anadolu meslek programı ve Mesleki açık öğretimdir.</a:t>
            </a:r>
            <a:endParaRPr lang="tr-TR" sz="1600" dirty="0">
              <a:latin typeface="Comic Sans MS" pitchFamily="66" charset="0"/>
              <a:ea typeface="Calibri"/>
              <a:cs typeface="Times New Roman"/>
            </a:endParaRPr>
          </a:p>
          <a:p>
            <a:pPr marL="228600">
              <a:lnSpc>
                <a:spcPct val="115000"/>
              </a:lnSpc>
              <a:spcAft>
                <a:spcPts val="1000"/>
              </a:spcAft>
            </a:pPr>
            <a:r>
              <a:rPr lang="tr-TR" sz="1600" dirty="0">
                <a:latin typeface="Comic Sans MS" pitchFamily="66" charset="0"/>
                <a:cs typeface="Times New Roman"/>
              </a:rPr>
              <a:t>Mesleki Açık Öğretim Bölümleri: Çocuk gelişim ve eğitimi, Giyim üretim teknolojisi</a:t>
            </a:r>
            <a:endParaRPr lang="tr-TR" sz="1600" dirty="0">
              <a:latin typeface="Comic Sans MS" pitchFamily="66" charset="0"/>
              <a:ea typeface="Calibri"/>
              <a:cs typeface="Times New Roman"/>
            </a:endParaRPr>
          </a:p>
          <a:p>
            <a:pPr marL="228600">
              <a:lnSpc>
                <a:spcPct val="115000"/>
              </a:lnSpc>
              <a:spcAft>
                <a:spcPts val="1000"/>
              </a:spcAft>
            </a:pPr>
            <a:r>
              <a:rPr lang="tr-TR" sz="1600" dirty="0">
                <a:latin typeface="Comic Sans MS" pitchFamily="66" charset="0"/>
                <a:cs typeface="Times New Roman"/>
              </a:rPr>
              <a:t>Anadolu Meslek Programı: Çocuk gelişimi ve eğitimi, Giyim üretim teknolojisi, Yiyecek içecek teknolojisi, El sanatları teknolojisi, Sanat ve Tasarım, Güzellik ve saç bakım hizmetleri, Grafik ve fotoğraf</a:t>
            </a:r>
            <a:endParaRPr lang="tr-TR" sz="1600" dirty="0">
              <a:effectLst/>
              <a:latin typeface="Comic Sans MS" pitchFamily="66" charset="0"/>
              <a:ea typeface="Calibri"/>
              <a:cs typeface="Times New Roman"/>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1140" y="3874771"/>
            <a:ext cx="3070860" cy="2629852"/>
          </a:xfrm>
          <a:prstGeom prst="rect">
            <a:avLst/>
          </a:prstGeom>
        </p:spPr>
      </p:pic>
    </p:spTree>
    <p:extLst>
      <p:ext uri="{BB962C8B-B14F-4D97-AF65-F5344CB8AC3E}">
        <p14:creationId xmlns:p14="http://schemas.microsoft.com/office/powerpoint/2010/main" val="1131890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25780" y="1017270"/>
            <a:ext cx="11304270" cy="6268383"/>
          </a:xfrm>
          <a:prstGeom prst="rect">
            <a:avLst/>
          </a:prstGeom>
          <a:noFill/>
        </p:spPr>
        <p:txBody>
          <a:bodyPr wrap="square" rtlCol="0">
            <a:spAutoFit/>
          </a:bodyPr>
          <a:lstStyle/>
          <a:p>
            <a:pPr>
              <a:lnSpc>
                <a:spcPct val="115000"/>
              </a:lnSpc>
              <a:spcAft>
                <a:spcPts val="1000"/>
              </a:spcAft>
            </a:pPr>
            <a:r>
              <a:rPr lang="tr-TR" sz="2000" b="1" dirty="0">
                <a:solidFill>
                  <a:srgbClr val="FFFF00"/>
                </a:solidFill>
                <a:latin typeface="Comic Sans MS" pitchFamily="66" charset="0"/>
                <a:ea typeface="Calibri"/>
                <a:cs typeface="Times New Roman"/>
              </a:rPr>
              <a:t>&amp;</a:t>
            </a:r>
            <a:r>
              <a:rPr lang="tr-TR" sz="2000" b="1" dirty="0" smtClean="0">
                <a:solidFill>
                  <a:srgbClr val="FFFF00"/>
                </a:solidFill>
                <a:latin typeface="Comic Sans MS" pitchFamily="66" charset="0"/>
                <a:ea typeface="Calibri"/>
                <a:cs typeface="Times New Roman"/>
              </a:rPr>
              <a:t>Anadolu </a:t>
            </a:r>
            <a:r>
              <a:rPr lang="tr-TR" sz="2000" b="1" dirty="0">
                <a:solidFill>
                  <a:srgbClr val="FFFF00"/>
                </a:solidFill>
                <a:latin typeface="Comic Sans MS" pitchFamily="66" charset="0"/>
                <a:ea typeface="Calibri"/>
                <a:cs typeface="Times New Roman"/>
              </a:rPr>
              <a:t>Sağlık Meslek Lisesi</a:t>
            </a:r>
            <a:endParaRPr lang="tr-TR" sz="20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Sağlık Meslek Liseleri; ortaöğretim seviyesinde genel </a:t>
            </a:r>
            <a:r>
              <a:rPr lang="tr-TR" sz="2000" dirty="0" err="1">
                <a:latin typeface="Comic Sans MS" pitchFamily="66" charset="0"/>
                <a:ea typeface="Calibri"/>
                <a:cs typeface="Times New Roman"/>
              </a:rPr>
              <a:t>kültür,sağlık</a:t>
            </a:r>
            <a:r>
              <a:rPr lang="tr-TR" sz="2000" dirty="0">
                <a:latin typeface="Comic Sans MS" pitchFamily="66" charset="0"/>
                <a:ea typeface="Calibri"/>
                <a:cs typeface="Times New Roman"/>
              </a:rPr>
              <a:t> alanıyla ilgili temel bilim, özel mesleki yeterlilik kazandıran, öğrencileri sağlık alanına ve yüksek öğrenime hazırlayan liselerdir </a:t>
            </a: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Yabancı  dil olarak  İngilizce  öğretilmesini  amaçlayan  programlar uygulanmaktadır.</a:t>
            </a: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Bu liseyi tercih eden öğrencilerin hastane ortamını sevmesi gerekmektedir. Yapılan değişikliklere göre, lise mezunlarının ebe ya da hemşire unvanını kazanması mümkün </a:t>
            </a:r>
            <a:r>
              <a:rPr lang="tr-TR" sz="2000" dirty="0" err="1">
                <a:latin typeface="Comic Sans MS" pitchFamily="66" charset="0"/>
                <a:ea typeface="Calibri"/>
                <a:cs typeface="Times New Roman"/>
              </a:rPr>
              <a:t>olmayacaktır.Sağlık</a:t>
            </a:r>
            <a:r>
              <a:rPr lang="tr-TR" sz="2000" dirty="0">
                <a:latin typeface="Comic Sans MS" pitchFamily="66" charset="0"/>
                <a:ea typeface="Calibri"/>
                <a:cs typeface="Times New Roman"/>
              </a:rPr>
              <a:t> meslek lisesi mezunlarının kazanacağı unvanlar “</a:t>
            </a:r>
            <a:r>
              <a:rPr lang="tr-TR" sz="2000" b="1" dirty="0">
                <a:latin typeface="Comic Sans MS" pitchFamily="66" charset="0"/>
                <a:ea typeface="Calibri"/>
                <a:cs typeface="Times New Roman"/>
              </a:rPr>
              <a:t>hemşire yardımcısı”,</a:t>
            </a:r>
            <a:r>
              <a:rPr lang="tr-TR" sz="2000" dirty="0">
                <a:latin typeface="Comic Sans MS" pitchFamily="66" charset="0"/>
                <a:ea typeface="Calibri"/>
                <a:cs typeface="Times New Roman"/>
              </a:rPr>
              <a:t> </a:t>
            </a:r>
            <a:r>
              <a:rPr lang="tr-TR" sz="2000" b="1" dirty="0">
                <a:latin typeface="Comic Sans MS" pitchFamily="66" charset="0"/>
                <a:ea typeface="Calibri"/>
                <a:cs typeface="Times New Roman"/>
              </a:rPr>
              <a:t>“ebe yardımcısı” “sağlık bakım </a:t>
            </a:r>
            <a:r>
              <a:rPr lang="tr-TR" sz="2000" b="1" dirty="0" err="1">
                <a:latin typeface="Comic Sans MS" pitchFamily="66" charset="0"/>
                <a:ea typeface="Calibri"/>
                <a:cs typeface="Times New Roman"/>
              </a:rPr>
              <a:t>teknisyeni”dir</a:t>
            </a:r>
            <a:r>
              <a:rPr lang="tr-TR" sz="2000" dirty="0">
                <a:latin typeface="Comic Sans MS" pitchFamily="66" charset="0"/>
                <a:ea typeface="Calibri"/>
                <a:cs typeface="Times New Roman"/>
              </a:rPr>
              <a:t>.</a:t>
            </a:r>
          </a:p>
          <a:p>
            <a:pPr marL="342900" lvl="0" indent="-342900">
              <a:lnSpc>
                <a:spcPct val="115000"/>
              </a:lnSpc>
              <a:spcAft>
                <a:spcPts val="1000"/>
              </a:spcAft>
              <a:buFont typeface="Wingdings"/>
              <a:buChar char=""/>
            </a:pPr>
            <a:r>
              <a:rPr lang="tr-TR" sz="2000" dirty="0" err="1">
                <a:latin typeface="Comic Sans MS" pitchFamily="66" charset="0"/>
                <a:ea typeface="Calibri"/>
                <a:cs typeface="Times New Roman"/>
              </a:rPr>
              <a:t>İşmont</a:t>
            </a:r>
            <a:r>
              <a:rPr lang="tr-TR" sz="2000" dirty="0">
                <a:latin typeface="Comic Sans MS" pitchFamily="66" charset="0"/>
                <a:ea typeface="Calibri"/>
                <a:cs typeface="Times New Roman"/>
              </a:rPr>
              <a:t> Halil Bildirici Mesleki ve Teknik Anadolu Lisesi’nde; Sağlık Hizmetleri Alanı ve Giyim Üretim Teknolojisi Alanı vardır</a:t>
            </a:r>
            <a:r>
              <a:rPr lang="tr-TR" sz="2000" dirty="0" smtClean="0">
                <a:latin typeface="Comic Sans MS" pitchFamily="66" charset="0"/>
                <a:ea typeface="Calibri"/>
                <a:cs typeface="Times New Roman"/>
              </a:rPr>
              <a:t>.</a:t>
            </a:r>
          </a:p>
          <a:p>
            <a:pPr>
              <a:lnSpc>
                <a:spcPct val="115000"/>
              </a:lnSpc>
              <a:spcAft>
                <a:spcPts val="1000"/>
              </a:spcAft>
            </a:pPr>
            <a:r>
              <a:rPr lang="tr-TR" sz="2000" b="1" dirty="0">
                <a:solidFill>
                  <a:srgbClr val="FFFF00"/>
                </a:solidFill>
                <a:latin typeface="Comic Sans MS" pitchFamily="66" charset="0"/>
                <a:ea typeface="Calibri"/>
                <a:cs typeface="Times New Roman"/>
              </a:rPr>
              <a:t>&amp;</a:t>
            </a:r>
            <a:r>
              <a:rPr lang="tr-TR" sz="2000" b="1" dirty="0" smtClean="0">
                <a:solidFill>
                  <a:srgbClr val="FFFF00"/>
                </a:solidFill>
                <a:latin typeface="Comic Sans MS" pitchFamily="66" charset="0"/>
                <a:ea typeface="Calibri"/>
                <a:cs typeface="Times New Roman"/>
              </a:rPr>
              <a:t>Anadolu </a:t>
            </a:r>
            <a:r>
              <a:rPr lang="tr-TR" sz="2000" b="1" dirty="0">
                <a:solidFill>
                  <a:srgbClr val="FFFF00"/>
                </a:solidFill>
                <a:latin typeface="Comic Sans MS" pitchFamily="66" charset="0"/>
                <a:ea typeface="Calibri"/>
                <a:cs typeface="Times New Roman"/>
              </a:rPr>
              <a:t>Teknik ve Endüstri Meslek Lisesi</a:t>
            </a:r>
            <a:endParaRPr lang="tr-TR" sz="2000" dirty="0">
              <a:solidFill>
                <a:srgbClr val="FFFF00"/>
              </a:solidFill>
              <a:latin typeface="Comic Sans MS" pitchFamily="66" charset="0"/>
              <a:ea typeface="Calibri"/>
              <a:cs typeface="Times New Roman"/>
            </a:endParaRPr>
          </a:p>
          <a:p>
            <a:pPr>
              <a:lnSpc>
                <a:spcPct val="115000"/>
              </a:lnSpc>
              <a:spcAft>
                <a:spcPts val="1000"/>
              </a:spcAft>
            </a:pPr>
            <a:r>
              <a:rPr lang="tr-TR" sz="2000" dirty="0">
                <a:latin typeface="Comic Sans MS" pitchFamily="66" charset="0"/>
                <a:ea typeface="Calibri"/>
                <a:cs typeface="Times New Roman"/>
              </a:rPr>
              <a:t>Akyazı Mesleki ve Teknik Anadolu Lisesi’nde; Mobilya ve İç Mekan Tasarım Alanı, Elektrik-Elektronik Teknolojisi Alanı, Metal Teknolojisi Alanı, Tesisat ve İklimlendirme Teknolojisi Alanı</a:t>
            </a:r>
          </a:p>
          <a:p>
            <a:pPr lvl="0">
              <a:lnSpc>
                <a:spcPct val="115000"/>
              </a:lnSpc>
              <a:spcAft>
                <a:spcPts val="1000"/>
              </a:spcAft>
            </a:pPr>
            <a:endParaRPr lang="tr-TR" sz="2000" dirty="0">
              <a:effectLst/>
              <a:latin typeface="Comic Sans MS" pitchFamily="66" charset="0"/>
              <a:ea typeface="Calibri"/>
              <a:cs typeface="Times New Roman"/>
            </a:endParaRPr>
          </a:p>
        </p:txBody>
      </p:sp>
    </p:spTree>
    <p:extLst>
      <p:ext uri="{BB962C8B-B14F-4D97-AF65-F5344CB8AC3E}">
        <p14:creationId xmlns:p14="http://schemas.microsoft.com/office/powerpoint/2010/main" val="1644130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08660" y="765810"/>
            <a:ext cx="10847070" cy="4443781"/>
          </a:xfrm>
          <a:prstGeom prst="rect">
            <a:avLst/>
          </a:prstGeom>
          <a:noFill/>
        </p:spPr>
        <p:txBody>
          <a:bodyPr wrap="square" rtlCol="0">
            <a:spAutoFit/>
          </a:bodyPr>
          <a:lstStyle/>
          <a:p>
            <a:pPr>
              <a:lnSpc>
                <a:spcPct val="115000"/>
              </a:lnSpc>
              <a:spcAft>
                <a:spcPts val="1000"/>
              </a:spcAft>
            </a:pPr>
            <a:r>
              <a:rPr lang="tr-TR" sz="2000" b="1" dirty="0">
                <a:solidFill>
                  <a:srgbClr val="FFFF00"/>
                </a:solidFill>
                <a:latin typeface="Comic Sans MS" pitchFamily="66" charset="0"/>
                <a:ea typeface="Calibri"/>
                <a:cs typeface="Times New Roman"/>
              </a:rPr>
              <a:t>c.)Anadolu İmam Hatip Liseleri</a:t>
            </a:r>
            <a:endParaRPr lang="tr-TR" sz="20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Türkiye´de din görevlisi yetiştirmek amacı ile kurulmuş, zamanla düz lise ve Anadolu lisesi müfredatında eğitim vermeye de başlamış orta öğretim düzeyinde okul türüdür.</a:t>
            </a: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Anadolu imam hatip liselerinde</a:t>
            </a:r>
            <a:r>
              <a:rPr lang="tr-TR" sz="2000" b="1" dirty="0">
                <a:latin typeface="Comic Sans MS" pitchFamily="66" charset="0"/>
                <a:ea typeface="Calibri"/>
                <a:cs typeface="Times New Roman"/>
              </a:rPr>
              <a:t>; imamlık, hatiplik ve kuran kursu öğreticiliği</a:t>
            </a:r>
            <a:r>
              <a:rPr lang="tr-TR" sz="2000" dirty="0">
                <a:latin typeface="Comic Sans MS" pitchFamily="66" charset="0"/>
                <a:ea typeface="Calibri"/>
                <a:cs typeface="Times New Roman"/>
              </a:rPr>
              <a:t> gibi dini hizmetlerin yerine getirilmesine kaynaklık edecek gerekli bilgi ve becerilerin kazandırılması amaçlanmaktadır.</a:t>
            </a: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Akyazı Anadolu İmam Hatip </a:t>
            </a:r>
            <a:r>
              <a:rPr lang="tr-TR" sz="2000" dirty="0" err="1">
                <a:latin typeface="Comic Sans MS" pitchFamily="66" charset="0"/>
                <a:ea typeface="Calibri"/>
                <a:cs typeface="Times New Roman"/>
              </a:rPr>
              <a:t>Lisesi’i</a:t>
            </a:r>
            <a:r>
              <a:rPr lang="tr-TR" sz="2000" dirty="0">
                <a:latin typeface="Comic Sans MS" pitchFamily="66" charset="0"/>
                <a:ea typeface="Calibri"/>
                <a:cs typeface="Times New Roman"/>
              </a:rPr>
              <a:t>; Kızlar ve erkekler ayrı eğitim görmektedir.</a:t>
            </a:r>
          </a:p>
          <a:p>
            <a:pPr marL="342900" lvl="0" indent="-342900">
              <a:lnSpc>
                <a:spcPct val="115000"/>
              </a:lnSpc>
              <a:spcAft>
                <a:spcPts val="0"/>
              </a:spcAft>
              <a:buFont typeface="Wingdings"/>
              <a:buChar char=""/>
            </a:pPr>
            <a:r>
              <a:rPr lang="tr-TR" sz="2000" dirty="0">
                <a:latin typeface="Comic Sans MS" pitchFamily="66" charset="0"/>
                <a:ea typeface="Calibri"/>
                <a:cs typeface="Times New Roman"/>
              </a:rPr>
              <a:t>İmam Hatip Lisesi Zorunlu Ortak Dersler (9. Sınıf): Türk Dili ve Edebiyatı, Din Kültürü ve Ahlak Bilgisi, Tarih, TC. İnkılap Tarihi ve Atatürkçülük, Coğrafya , Matematik, Fizik, Kimya, Biyoloji, Felsefe, Birinci Yabancı Dil, İkinci Yabancı Dil,  Beden Eğitimi ve Spor, Görsel Sanatlar/ Müzik, Sağlık Bilgisi ve Trafik Kültürü, Arapça</a:t>
            </a:r>
          </a:p>
          <a:p>
            <a:pPr marL="342900" lvl="0" indent="-342900">
              <a:lnSpc>
                <a:spcPct val="115000"/>
              </a:lnSpc>
              <a:spcAft>
                <a:spcPts val="1000"/>
              </a:spcAft>
              <a:buFont typeface="Wingdings"/>
              <a:buChar char=""/>
            </a:pPr>
            <a:r>
              <a:rPr lang="tr-TR" sz="2000" dirty="0">
                <a:latin typeface="Comic Sans MS" pitchFamily="66" charset="0"/>
                <a:ea typeface="Calibri"/>
                <a:cs typeface="Times New Roman"/>
              </a:rPr>
              <a:t>İmam Hatip Lisesi Meslek Dersleri(9. Sınıf): Kuran-ı Kerim, Temel Din Bilgileri dersidir</a:t>
            </a:r>
            <a:endParaRPr lang="tr-TR" sz="2000" dirty="0">
              <a:effectLst/>
              <a:latin typeface="Comic Sans MS" pitchFamily="66" charset="0"/>
              <a:ea typeface="Calibri"/>
              <a:cs typeface="Times New Roman"/>
            </a:endParaRPr>
          </a:p>
        </p:txBody>
      </p:sp>
    </p:spTree>
    <p:extLst>
      <p:ext uri="{BB962C8B-B14F-4D97-AF65-F5344CB8AC3E}">
        <p14:creationId xmlns:p14="http://schemas.microsoft.com/office/powerpoint/2010/main" val="652012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7200" y="354330"/>
            <a:ext cx="11041380" cy="6612579"/>
          </a:xfrm>
          <a:prstGeom prst="rect">
            <a:avLst/>
          </a:prstGeom>
          <a:noFill/>
        </p:spPr>
        <p:txBody>
          <a:bodyPr wrap="square" rtlCol="0">
            <a:spAutoFit/>
          </a:bodyPr>
          <a:lstStyle/>
          <a:p>
            <a:pPr>
              <a:lnSpc>
                <a:spcPct val="115000"/>
              </a:lnSpc>
              <a:spcAft>
                <a:spcPts val="1000"/>
              </a:spcAft>
            </a:pPr>
            <a:r>
              <a:rPr lang="tr-TR" b="1" dirty="0">
                <a:solidFill>
                  <a:srgbClr val="FFFF00"/>
                </a:solidFill>
                <a:latin typeface="Comic Sans MS" pitchFamily="66" charset="0"/>
                <a:ea typeface="Calibri"/>
                <a:cs typeface="Times New Roman"/>
              </a:rPr>
              <a:t>d.)Çok Programlı Liseler</a:t>
            </a:r>
            <a:endParaRPr lang="tr-TR"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dirty="0">
                <a:latin typeface="Comic Sans MS" pitchFamily="66" charset="0"/>
                <a:ea typeface="Calibri"/>
                <a:cs typeface="Times New Roman"/>
              </a:rPr>
              <a:t>Bazı yerleşim birimlerinde genellikle il dışı merkezlerde birden çok okul programının birlikte bir okulda yer almasıyla oluşan okullardır.</a:t>
            </a:r>
          </a:p>
          <a:p>
            <a:pPr marL="342900" lvl="0" indent="-342900">
              <a:lnSpc>
                <a:spcPct val="115000"/>
              </a:lnSpc>
              <a:spcAft>
                <a:spcPts val="0"/>
              </a:spcAft>
              <a:buFont typeface="Wingdings"/>
              <a:buChar char=""/>
            </a:pPr>
            <a:r>
              <a:rPr lang="tr-TR" dirty="0">
                <a:latin typeface="Comic Sans MS" pitchFamily="66" charset="0"/>
                <a:ea typeface="Calibri"/>
                <a:cs typeface="Times New Roman"/>
              </a:rPr>
              <a:t>Çok programlı liselerde 4 ana program bulunmaktadır.</a:t>
            </a:r>
          </a:p>
          <a:p>
            <a:pPr marL="342900" lvl="0" indent="-342900">
              <a:lnSpc>
                <a:spcPct val="115000"/>
              </a:lnSpc>
              <a:spcAft>
                <a:spcPts val="0"/>
              </a:spcAft>
              <a:buFont typeface="Arial"/>
              <a:buChar char="•"/>
              <a:tabLst>
                <a:tab pos="457200" algn="l"/>
              </a:tabLst>
            </a:pPr>
            <a:r>
              <a:rPr lang="tr-TR" dirty="0">
                <a:latin typeface="Comic Sans MS" pitchFamily="66" charset="0"/>
                <a:ea typeface="Calibri"/>
                <a:cs typeface="Times New Roman"/>
              </a:rPr>
              <a:t>Anadolu Meslek Programı</a:t>
            </a:r>
          </a:p>
          <a:p>
            <a:pPr marL="342900" lvl="0" indent="-342900">
              <a:lnSpc>
                <a:spcPct val="115000"/>
              </a:lnSpc>
              <a:spcAft>
                <a:spcPts val="0"/>
              </a:spcAft>
              <a:buFont typeface="Arial"/>
              <a:buChar char="•"/>
              <a:tabLst>
                <a:tab pos="457200" algn="l"/>
              </a:tabLst>
            </a:pPr>
            <a:r>
              <a:rPr lang="tr-TR" dirty="0">
                <a:latin typeface="Comic Sans MS" pitchFamily="66" charset="0"/>
                <a:ea typeface="Calibri"/>
                <a:cs typeface="Times New Roman"/>
              </a:rPr>
              <a:t>Anadolu Teknik programı</a:t>
            </a:r>
          </a:p>
          <a:p>
            <a:pPr marL="342900" lvl="0" indent="-342900">
              <a:lnSpc>
                <a:spcPct val="115000"/>
              </a:lnSpc>
              <a:spcAft>
                <a:spcPts val="0"/>
              </a:spcAft>
              <a:buFont typeface="Arial"/>
              <a:buChar char="•"/>
              <a:tabLst>
                <a:tab pos="457200" algn="l"/>
              </a:tabLst>
            </a:pPr>
            <a:r>
              <a:rPr lang="tr-TR" dirty="0">
                <a:latin typeface="Comic Sans MS" pitchFamily="66" charset="0"/>
                <a:ea typeface="Calibri"/>
                <a:cs typeface="Times New Roman"/>
              </a:rPr>
              <a:t>Anadolu Lisesi</a:t>
            </a:r>
          </a:p>
          <a:p>
            <a:pPr marL="342900" lvl="0" indent="-342900">
              <a:lnSpc>
                <a:spcPct val="115000"/>
              </a:lnSpc>
              <a:spcAft>
                <a:spcPts val="1000"/>
              </a:spcAft>
              <a:buFont typeface="Arial"/>
              <a:buChar char="•"/>
              <a:tabLst>
                <a:tab pos="457200" algn="l"/>
              </a:tabLst>
            </a:pPr>
            <a:r>
              <a:rPr lang="tr-TR" dirty="0">
                <a:latin typeface="Comic Sans MS" pitchFamily="66" charset="0"/>
                <a:ea typeface="Calibri"/>
                <a:cs typeface="Times New Roman"/>
              </a:rPr>
              <a:t>Anadolu İmam Hatip Lisesi programları yer almaktadır. Bu programların  alt dalları ve bölümler  vardır</a:t>
            </a:r>
            <a:r>
              <a:rPr lang="tr-TR" b="1" dirty="0">
                <a:latin typeface="Comic Sans MS" pitchFamily="66" charset="0"/>
                <a:ea typeface="Calibri"/>
                <a:cs typeface="Times New Roman"/>
              </a:rPr>
              <a:t>.</a:t>
            </a:r>
            <a:endParaRPr lang="tr-TR" dirty="0">
              <a:latin typeface="Comic Sans MS" pitchFamily="66" charset="0"/>
              <a:ea typeface="Calibri"/>
              <a:cs typeface="Times New Roman"/>
            </a:endParaRPr>
          </a:p>
          <a:p>
            <a:pPr marL="342900" lvl="0" indent="-342900" algn="just">
              <a:spcAft>
                <a:spcPts val="200"/>
              </a:spcAft>
              <a:buFont typeface="Wingdings"/>
              <a:buChar char=""/>
              <a:tabLst>
                <a:tab pos="457200" algn="l"/>
              </a:tabLst>
            </a:pPr>
            <a:r>
              <a:rPr lang="tr-TR" dirty="0">
                <a:latin typeface="Comic Sans MS" pitchFamily="66" charset="0"/>
              </a:rPr>
              <a:t>İlköğretim üzerine öğrenim süresi 4 yıl olan ve öğrencilere, çeşitli meslek alanlarında endüstrinin ve hizmet sektörlerinin ihtiyaç duyduğu mesleki formasyon verilmek suretiyle öğrencileri iş alanlarına ve yüksek öğretime hazırlayan programların uygulandığı mesleki ve teknik okullarıdır.</a:t>
            </a:r>
          </a:p>
          <a:p>
            <a:pPr marL="342900" lvl="0" indent="-342900" algn="just">
              <a:spcAft>
                <a:spcPts val="200"/>
              </a:spcAft>
              <a:buFont typeface="Wingdings"/>
              <a:buChar char=""/>
              <a:tabLst>
                <a:tab pos="457200" algn="l"/>
              </a:tabLst>
            </a:pPr>
            <a:r>
              <a:rPr lang="tr-TR" dirty="0">
                <a:latin typeface="Comic Sans MS" pitchFamily="66" charset="0"/>
              </a:rPr>
              <a:t>Bu okullardan mezun olanlar, alanları ile ilgili iş yerlerinde çalışabilecekleri gibi, kendi iş yerlerini açabilirler, yükseköğrenim kurumlarına da devam edebilirler.   </a:t>
            </a:r>
          </a:p>
          <a:p>
            <a:pPr marL="342900" lvl="0" indent="-342900" algn="just">
              <a:lnSpc>
                <a:spcPct val="80000"/>
              </a:lnSpc>
              <a:spcAft>
                <a:spcPts val="200"/>
              </a:spcAft>
              <a:buFont typeface="Wingdings"/>
              <a:buChar char=""/>
              <a:tabLst>
                <a:tab pos="457200" algn="l"/>
              </a:tabLst>
            </a:pPr>
            <a:r>
              <a:rPr lang="tr-TR" dirty="0">
                <a:latin typeface="Comic Sans MS" pitchFamily="66" charset="0"/>
              </a:rPr>
              <a:t>Mezun olan öğrencilere eğitimini gördükleri program türüne ait diploma verilmekte ve alanlarının devamı niteliğindeki yükseköğretim kurumlarını tercih etmelerinde halinde de ek puan verilmektedir.</a:t>
            </a:r>
          </a:p>
          <a:p>
            <a:pPr marL="342900" lvl="0" indent="-342900" algn="just">
              <a:lnSpc>
                <a:spcPct val="80000"/>
              </a:lnSpc>
              <a:spcAft>
                <a:spcPts val="200"/>
              </a:spcAft>
              <a:buFont typeface="Wingdings"/>
              <a:buChar char=""/>
              <a:tabLst>
                <a:tab pos="457200" algn="l"/>
              </a:tabLst>
            </a:pPr>
            <a:r>
              <a:rPr lang="tr-TR" dirty="0">
                <a:latin typeface="Comic Sans MS" pitchFamily="66" charset="0"/>
              </a:rPr>
              <a:t> Çok Programlı Liselerden mezun olanlar, sınavsız olarak alanlarındaki meslek yüksek okulu programlarına girebilmektedirler.</a:t>
            </a:r>
          </a:p>
          <a:p>
            <a:pPr marL="342900" lvl="0" indent="-342900" algn="just">
              <a:lnSpc>
                <a:spcPct val="80000"/>
              </a:lnSpc>
              <a:spcAft>
                <a:spcPts val="200"/>
              </a:spcAft>
              <a:buFont typeface="Wingdings"/>
              <a:buChar char=""/>
              <a:tabLst>
                <a:tab pos="457200" algn="l"/>
              </a:tabLst>
            </a:pPr>
            <a:r>
              <a:rPr lang="tr-TR" dirty="0">
                <a:latin typeface="Comic Sans MS" pitchFamily="66" charset="0"/>
              </a:rPr>
              <a:t>Akyazı Dokurcun Çok Programlı Lisesi’nde imam hatip bölümü mevcuttur.</a:t>
            </a:r>
            <a:r>
              <a:rPr lang="tr-TR" i="1" dirty="0">
                <a:latin typeface="Comic Sans MS" pitchFamily="66" charset="0"/>
              </a:rPr>
              <a:t> </a:t>
            </a:r>
            <a:endParaRPr lang="tr-TR" dirty="0">
              <a:latin typeface="Comic Sans MS" pitchFamily="66" charset="0"/>
            </a:endParaRPr>
          </a:p>
          <a:p>
            <a:endParaRPr lang="tr-TR" dirty="0">
              <a:latin typeface="Times New Roman"/>
            </a:endParaRPr>
          </a:p>
          <a:p>
            <a:endParaRPr lang="tr-TR" dirty="0"/>
          </a:p>
        </p:txBody>
      </p:sp>
    </p:spTree>
    <p:extLst>
      <p:ext uri="{BB962C8B-B14F-4D97-AF65-F5344CB8AC3E}">
        <p14:creationId xmlns:p14="http://schemas.microsoft.com/office/powerpoint/2010/main" val="1417508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57200" y="777240"/>
            <a:ext cx="11475720" cy="3038781"/>
          </a:xfrm>
          <a:prstGeom prst="rect">
            <a:avLst/>
          </a:prstGeom>
          <a:noFill/>
        </p:spPr>
        <p:txBody>
          <a:bodyPr wrap="square" rtlCol="0">
            <a:spAutoFit/>
          </a:bodyPr>
          <a:lstStyle/>
          <a:p>
            <a:pPr>
              <a:lnSpc>
                <a:spcPct val="115000"/>
              </a:lnSpc>
              <a:spcAft>
                <a:spcPts val="1000"/>
              </a:spcAft>
            </a:pPr>
            <a:r>
              <a:rPr lang="tr-TR" sz="3600" b="1" dirty="0">
                <a:latin typeface="Times New Roman"/>
                <a:ea typeface="Calibri"/>
                <a:cs typeface="Times New Roman"/>
              </a:rPr>
              <a:t>3.PANSİYONLU OKULLAR</a:t>
            </a:r>
            <a:endParaRPr lang="tr-TR" sz="3200" dirty="0">
              <a:latin typeface="Calibri"/>
              <a:ea typeface="Calibri"/>
              <a:cs typeface="Times New Roman"/>
            </a:endParaRPr>
          </a:p>
          <a:p>
            <a:pPr>
              <a:lnSpc>
                <a:spcPct val="115000"/>
              </a:lnSpc>
              <a:spcAft>
                <a:spcPts val="1000"/>
              </a:spcAft>
            </a:pPr>
            <a:r>
              <a:rPr lang="tr-TR" sz="2800" b="1" dirty="0">
                <a:latin typeface="Comic Sans MS" pitchFamily="66" charset="0"/>
                <a:ea typeface="Calibri"/>
                <a:cs typeface="Times New Roman"/>
              </a:rPr>
              <a:t>Milli eğitimin yatılı liseleridir. Ücretlidir. Ülkenin farklı bölgelerinde pansiyonlu; Anadolu Liseleri, Mesleki ve Teknik Anadolu Liseleri, Anadolu İmam Hatip Liseleri vardır. </a:t>
            </a:r>
            <a:endParaRPr lang="tr-TR" sz="2800" dirty="0">
              <a:latin typeface="Comic Sans MS" pitchFamily="66" charset="0"/>
              <a:ea typeface="Calibri"/>
              <a:cs typeface="Times New Roman"/>
            </a:endParaRPr>
          </a:p>
          <a:p>
            <a:pPr>
              <a:lnSpc>
                <a:spcPct val="115000"/>
              </a:lnSpc>
              <a:spcAft>
                <a:spcPts val="0"/>
              </a:spcAft>
            </a:pPr>
            <a:endParaRPr lang="tr-TR" sz="1600" dirty="0">
              <a:effectLst/>
              <a:latin typeface="Times New Roman"/>
              <a:ea typeface="Calibri"/>
              <a:cs typeface="Times New Roman"/>
            </a:endParaRPr>
          </a:p>
          <a:p>
            <a:pPr>
              <a:lnSpc>
                <a:spcPct val="115000"/>
              </a:lnSpc>
              <a:spcAft>
                <a:spcPts val="0"/>
              </a:spcAft>
            </a:pPr>
            <a:endParaRPr lang="tr-TR" sz="1600" dirty="0">
              <a:effectLst/>
              <a:latin typeface="Calibri"/>
              <a:ea typeface="Calibri"/>
              <a:cs typeface="Times New Roman"/>
            </a:endParaRPr>
          </a:p>
        </p:txBody>
      </p:sp>
    </p:spTree>
    <p:extLst>
      <p:ext uri="{BB962C8B-B14F-4D97-AF65-F5344CB8AC3E}">
        <p14:creationId xmlns:p14="http://schemas.microsoft.com/office/powerpoint/2010/main" val="339539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05790" y="605790"/>
            <a:ext cx="10820400" cy="6252210"/>
          </a:xfrm>
        </p:spPr>
        <p:txBody>
          <a:bodyPr>
            <a:normAutofit fontScale="25000" lnSpcReduction="20000"/>
          </a:bodyPr>
          <a:lstStyle/>
          <a:p>
            <a:pPr indent="0">
              <a:lnSpc>
                <a:spcPct val="115000"/>
              </a:lnSpc>
              <a:spcAft>
                <a:spcPts val="1000"/>
              </a:spcAft>
              <a:buNone/>
            </a:pPr>
            <a:r>
              <a:rPr lang="tr-TR" sz="5600" dirty="0" smtClean="0">
                <a:solidFill>
                  <a:prstClr val="white"/>
                </a:solidFill>
                <a:latin typeface="Comic Sans MS" pitchFamily="66" charset="0"/>
                <a:ea typeface="Calibri"/>
                <a:cs typeface="Times New Roman"/>
              </a:rPr>
              <a:t>1.SINAVLA ALAN (NİTELİKLİ) ORTAÖĞRETİM KURUMLARI</a:t>
            </a:r>
          </a:p>
          <a:p>
            <a:pPr marL="571500" indent="-34290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Fen Liseleri</a:t>
            </a:r>
          </a:p>
          <a:p>
            <a:pPr marL="571500" indent="-34290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Sosyal Bilimler Liseleri</a:t>
            </a:r>
          </a:p>
          <a:p>
            <a:pPr marL="571500" indent="-34290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Bazı Anadolu Liseleri</a:t>
            </a:r>
          </a:p>
          <a:p>
            <a:pPr marL="571500" indent="-34290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Bazı Mesleki ve Teknik Anadolu Liseleri</a:t>
            </a:r>
          </a:p>
          <a:p>
            <a:pPr marL="571500" indent="-34290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Proje İmam Hatip (Fen ve Sosyal Bilimler) Liseleri</a:t>
            </a:r>
          </a:p>
          <a:p>
            <a:pPr indent="0">
              <a:lnSpc>
                <a:spcPct val="115000"/>
              </a:lnSpc>
              <a:spcAft>
                <a:spcPts val="1000"/>
              </a:spcAft>
              <a:buNone/>
            </a:pPr>
            <a:r>
              <a:rPr lang="tr-TR" sz="5600" dirty="0" smtClean="0">
                <a:solidFill>
                  <a:prstClr val="white"/>
                </a:solidFill>
                <a:latin typeface="Comic Sans MS" pitchFamily="66" charset="0"/>
                <a:ea typeface="Calibri"/>
                <a:cs typeface="Times New Roman"/>
              </a:rPr>
              <a:t>2.SINAVSIZ (MAHALLİ YERLEŞTİRME) İLE ÖĞRENCİ ALAN ORTAÖĞRETİM KURUMLARI</a:t>
            </a:r>
          </a:p>
          <a:p>
            <a:pPr marL="514350" indent="-28575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Anadolu Liseleri</a:t>
            </a:r>
          </a:p>
          <a:p>
            <a:pPr marL="514350" indent="-28575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 Mesleki Ve Teknik Anadolu Liseleri</a:t>
            </a:r>
          </a:p>
          <a:p>
            <a:pPr marL="514350" indent="-285750">
              <a:lnSpc>
                <a:spcPct val="115000"/>
              </a:lnSpc>
              <a:spcAft>
                <a:spcPts val="1000"/>
              </a:spcAft>
              <a:buFont typeface="Wingdings" pitchFamily="2" charset="2"/>
              <a:buChar char="v"/>
            </a:pPr>
            <a:r>
              <a:rPr lang="tr-TR" sz="5600" dirty="0" smtClean="0">
                <a:solidFill>
                  <a:prstClr val="white"/>
                </a:solidFill>
                <a:latin typeface="Comic Sans MS" pitchFamily="66" charset="0"/>
                <a:ea typeface="Calibri"/>
                <a:cs typeface="Times New Roman"/>
              </a:rPr>
              <a:t>İmam Hatip Liseleri</a:t>
            </a:r>
          </a:p>
          <a:p>
            <a:pPr marL="514350" indent="-285750">
              <a:lnSpc>
                <a:spcPct val="115000"/>
              </a:lnSpc>
              <a:spcAft>
                <a:spcPts val="1000"/>
              </a:spcAft>
              <a:buFont typeface="Wingdings" pitchFamily="2" charset="2"/>
              <a:buChar char="v"/>
            </a:pPr>
            <a:r>
              <a:rPr lang="tr-TR" sz="5600" dirty="0" smtClean="0">
                <a:latin typeface="Comic Sans MS" pitchFamily="66" charset="0"/>
                <a:ea typeface="Calibri"/>
                <a:cs typeface="Times New Roman"/>
              </a:rPr>
              <a:t>Çok </a:t>
            </a:r>
            <a:r>
              <a:rPr lang="tr-TR" sz="5600" dirty="0">
                <a:latin typeface="Comic Sans MS" pitchFamily="66" charset="0"/>
                <a:ea typeface="Calibri"/>
                <a:cs typeface="Times New Roman"/>
              </a:rPr>
              <a:t>Programlı Liseler</a:t>
            </a:r>
          </a:p>
          <a:p>
            <a:pPr indent="0">
              <a:lnSpc>
                <a:spcPct val="115000"/>
              </a:lnSpc>
              <a:spcAft>
                <a:spcPts val="1000"/>
              </a:spcAft>
              <a:buNone/>
            </a:pPr>
            <a:r>
              <a:rPr lang="tr-TR" sz="5600" dirty="0" smtClean="0">
                <a:solidFill>
                  <a:prstClr val="white"/>
                </a:solidFill>
                <a:latin typeface="Comic Sans MS" pitchFamily="66" charset="0"/>
                <a:ea typeface="Calibri"/>
                <a:cs typeface="Times New Roman"/>
              </a:rPr>
              <a:t>3.PANSİYONLU OKULLAR</a:t>
            </a:r>
          </a:p>
          <a:p>
            <a:pPr indent="0">
              <a:lnSpc>
                <a:spcPct val="115000"/>
              </a:lnSpc>
              <a:spcAft>
                <a:spcPts val="1000"/>
              </a:spcAft>
              <a:buNone/>
            </a:pPr>
            <a:r>
              <a:rPr lang="tr-TR" sz="5600" dirty="0" smtClean="0">
                <a:solidFill>
                  <a:prstClr val="white"/>
                </a:solidFill>
                <a:latin typeface="Comic Sans MS" pitchFamily="66" charset="0"/>
                <a:ea typeface="Calibri"/>
                <a:cs typeface="Times New Roman"/>
              </a:rPr>
              <a:t>4. ÖZEL YETENEK SINAVLARI İLE ÖĞRENCİ ALAN LİSELER</a:t>
            </a:r>
          </a:p>
          <a:p>
            <a:pPr indent="0">
              <a:lnSpc>
                <a:spcPct val="115000"/>
              </a:lnSpc>
              <a:spcAft>
                <a:spcPts val="1000"/>
              </a:spcAft>
              <a:buNone/>
            </a:pPr>
            <a:r>
              <a:rPr lang="tr-TR" sz="5600" dirty="0" smtClean="0">
                <a:solidFill>
                  <a:prstClr val="white"/>
                </a:solidFill>
                <a:latin typeface="Comic Sans MS" pitchFamily="66" charset="0"/>
                <a:ea typeface="Calibri"/>
                <a:cs typeface="Times New Roman"/>
              </a:rPr>
              <a:t>5. MESLEK (ÇIRAKLIK EĞİTİM) EĞİTİM MERKEZİ</a:t>
            </a:r>
            <a:endParaRPr lang="tr-TR" sz="5600" dirty="0">
              <a:solidFill>
                <a:prstClr val="white"/>
              </a:solidFill>
              <a:latin typeface="Comic Sans MS" pitchFamily="66" charset="0"/>
              <a:ea typeface="Calibri"/>
              <a:cs typeface="Times New Roman"/>
            </a:endParaRPr>
          </a:p>
          <a:p>
            <a:pPr marL="0" lvl="0" indent="0">
              <a:lnSpc>
                <a:spcPct val="115000"/>
              </a:lnSpc>
              <a:spcAft>
                <a:spcPts val="0"/>
              </a:spcAft>
              <a:buNone/>
            </a:pPr>
            <a:endParaRPr lang="tr-TR" sz="2400" dirty="0" smtClean="0">
              <a:latin typeface="Times New Roman"/>
              <a:ea typeface="Calibri"/>
              <a:cs typeface="Times New Roman"/>
            </a:endParaRPr>
          </a:p>
          <a:p>
            <a:pPr marL="342900" lvl="0" indent="-342900">
              <a:lnSpc>
                <a:spcPct val="115000"/>
              </a:lnSpc>
              <a:spcAft>
                <a:spcPts val="0"/>
              </a:spcAft>
              <a:buFont typeface="+mj-lt"/>
              <a:buAutoNum type="arabicPeriod"/>
            </a:pPr>
            <a:endParaRPr lang="tr-TR" sz="2000" dirty="0" smtClean="0">
              <a:latin typeface="Calibri"/>
              <a:ea typeface="Calibri"/>
              <a:cs typeface="Times New Roman"/>
            </a:endParaRPr>
          </a:p>
          <a:p>
            <a:endParaRPr lang="tr-TR" dirty="0"/>
          </a:p>
        </p:txBody>
      </p:sp>
    </p:spTree>
    <p:extLst>
      <p:ext uri="{BB962C8B-B14F-4D97-AF65-F5344CB8AC3E}">
        <p14:creationId xmlns:p14="http://schemas.microsoft.com/office/powerpoint/2010/main" val="3603228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62940" y="1268730"/>
            <a:ext cx="10321290" cy="4731745"/>
          </a:xfrm>
          <a:prstGeom prst="rect">
            <a:avLst/>
          </a:prstGeom>
          <a:noFill/>
        </p:spPr>
        <p:txBody>
          <a:bodyPr wrap="square" rtlCol="0">
            <a:spAutoFit/>
          </a:bodyPr>
          <a:lstStyle/>
          <a:p>
            <a:pPr>
              <a:lnSpc>
                <a:spcPct val="115000"/>
              </a:lnSpc>
              <a:spcAft>
                <a:spcPts val="1000"/>
              </a:spcAft>
            </a:pPr>
            <a:r>
              <a:rPr lang="tr-TR" sz="1600" b="1" dirty="0" smtClean="0">
                <a:solidFill>
                  <a:srgbClr val="FFFF00"/>
                </a:solidFill>
                <a:latin typeface="Comic Sans MS" pitchFamily="66" charset="0"/>
                <a:ea typeface="Calibri"/>
                <a:cs typeface="Times New Roman"/>
              </a:rPr>
              <a:t>a</a:t>
            </a:r>
            <a:r>
              <a:rPr lang="tr-TR" sz="1600" b="1" dirty="0">
                <a:solidFill>
                  <a:srgbClr val="FFFF00"/>
                </a:solidFill>
                <a:latin typeface="Comic Sans MS" pitchFamily="66" charset="0"/>
                <a:ea typeface="Calibri"/>
                <a:cs typeface="Times New Roman"/>
              </a:rPr>
              <a:t>.)Güzel Sanatlar Liseleri </a:t>
            </a:r>
            <a:endParaRPr lang="tr-TR" sz="16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1600" dirty="0">
                <a:latin typeface="Comic Sans MS" pitchFamily="66" charset="0"/>
                <a:ea typeface="Calibri"/>
                <a:cs typeface="Times New Roman"/>
              </a:rPr>
              <a:t>Güzel sanatlar liseleri, öğrencilere güzel sanatlarla ilgili temel bilgi ve beceriler kazandırmayı ve güzel sanatlar alanında nitelikli insan yetiştirilmesine kaynaklık etmektedir. </a:t>
            </a:r>
          </a:p>
          <a:p>
            <a:pPr marL="342900" lvl="0" indent="-342900">
              <a:lnSpc>
                <a:spcPct val="115000"/>
              </a:lnSpc>
              <a:spcAft>
                <a:spcPts val="0"/>
              </a:spcAft>
              <a:buFont typeface="Wingdings"/>
              <a:buChar char=""/>
            </a:pPr>
            <a:r>
              <a:rPr lang="tr-TR" sz="1600" dirty="0">
                <a:latin typeface="Comic Sans MS" pitchFamily="66" charset="0"/>
                <a:ea typeface="Calibri"/>
                <a:cs typeface="Times New Roman"/>
              </a:rPr>
              <a:t>Sınıf mevcutları 30 olup, her bir bölüme alınacak öğrenci sayısı 2’şer şubeyi geçemez. </a:t>
            </a:r>
          </a:p>
          <a:p>
            <a:pPr marL="342900" lvl="0" indent="-342900">
              <a:lnSpc>
                <a:spcPct val="115000"/>
              </a:lnSpc>
              <a:spcAft>
                <a:spcPts val="0"/>
              </a:spcAft>
              <a:buFont typeface="Wingdings"/>
              <a:buChar char=""/>
            </a:pPr>
            <a:r>
              <a:rPr lang="tr-TR" sz="1600" dirty="0">
                <a:latin typeface="Comic Sans MS" pitchFamily="66" charset="0"/>
                <a:ea typeface="Calibri"/>
                <a:cs typeface="Times New Roman"/>
              </a:rPr>
              <a:t> Anadolu Güzel Sanatlar Liseleri, yetenekli olan öğrencilerin yaratıcı, yapıcı ve yorum yeteneklerini geliştirmek, öğrencileri yetenekleri doğrultusunda araştırıcı ve geliştirici çalışmalara yöneltmektir. Anadolu Güzel Sanatlar Liselerinde Fonetik (Müzik), Plastik Sanatlar (Resim, Heykel), Drama (Sahne ve Görüntü) sanatları bölümleri vardır. Bu okullara yetenek sınavı ile öğrenci alınmaktadır.</a:t>
            </a:r>
          </a:p>
          <a:p>
            <a:pPr marL="342900" lvl="0" indent="-342900">
              <a:lnSpc>
                <a:spcPct val="115000"/>
              </a:lnSpc>
              <a:spcAft>
                <a:spcPts val="0"/>
              </a:spcAft>
              <a:buFont typeface="Wingdings"/>
              <a:buChar char=""/>
            </a:pPr>
            <a:r>
              <a:rPr lang="tr-TR" sz="1600" dirty="0">
                <a:latin typeface="Comic Sans MS" pitchFamily="66" charset="0"/>
                <a:ea typeface="Calibri"/>
                <a:cs typeface="Times New Roman"/>
              </a:rPr>
              <a:t>Güzel sanatlar liseleri kriterlerini kendilerinin belirlediği  (her okulun farklı) yetenek sınavı ile öğrenci almaktadır. Bu okullara başvurular öğrenci ve velisinin şahsen okula müracaat etmesiyle gerçekleşir. </a:t>
            </a:r>
          </a:p>
          <a:p>
            <a:pPr marL="342900" lvl="0" indent="-342900">
              <a:lnSpc>
                <a:spcPct val="115000"/>
              </a:lnSpc>
              <a:spcAft>
                <a:spcPts val="0"/>
              </a:spcAft>
              <a:buFont typeface="Wingdings"/>
              <a:buChar char=""/>
            </a:pPr>
            <a:r>
              <a:rPr lang="tr-TR" sz="1600" dirty="0">
                <a:latin typeface="Comic Sans MS" pitchFamily="66" charset="0"/>
                <a:ea typeface="Calibri"/>
                <a:cs typeface="Times New Roman"/>
              </a:rPr>
              <a:t>Sakarya Güzel Sanatlar Lisesi :resim ve müzik bölümlerine bu alana yönelik yetenek sınavı ile almaktadır.</a:t>
            </a:r>
          </a:p>
          <a:p>
            <a:pPr marL="342900" lvl="0" indent="-342900">
              <a:lnSpc>
                <a:spcPct val="115000"/>
              </a:lnSpc>
              <a:spcAft>
                <a:spcPts val="1000"/>
              </a:spcAft>
              <a:buFont typeface="Wingdings"/>
              <a:buChar char=""/>
            </a:pPr>
            <a:r>
              <a:rPr lang="tr-TR" sz="1600" dirty="0">
                <a:latin typeface="Comic Sans MS" pitchFamily="66" charset="0"/>
                <a:ea typeface="Calibri"/>
                <a:cs typeface="Times New Roman"/>
              </a:rPr>
              <a:t>Güzel Sanatlar Lisesi Zorunlu Ortak Dersler (9.sınıf): Türk Dili ve Edebiyatı, Din Kültürü ve Ahlak Bilgisi, Tarih, TC. İnkılap Tarihi ve Atatürkçülük, Coğrafya , Matematik, Fizik, Kimya, Biyoloji, Felsefe, Birinci Yabancı Dil, İkinci Yabancı Dil,  Beden Eğitimi ve Spor/ Müzik, Sağlık Bilgisi ve Trafik Kültürü, Desen, Müzik Eğitimi</a:t>
            </a:r>
            <a:endParaRPr lang="tr-TR" sz="1600" dirty="0">
              <a:effectLst/>
              <a:latin typeface="Comic Sans MS" pitchFamily="66" charset="0"/>
              <a:ea typeface="Calibri"/>
              <a:cs typeface="Times New Roman"/>
            </a:endParaRPr>
          </a:p>
        </p:txBody>
      </p:sp>
      <p:sp>
        <p:nvSpPr>
          <p:cNvPr id="3" name="Metin kutusu 2"/>
          <p:cNvSpPr txBox="1"/>
          <p:nvPr/>
        </p:nvSpPr>
        <p:spPr>
          <a:xfrm>
            <a:off x="857250" y="148590"/>
            <a:ext cx="9955530" cy="488147"/>
          </a:xfrm>
          <a:prstGeom prst="rect">
            <a:avLst/>
          </a:prstGeom>
          <a:noFill/>
        </p:spPr>
        <p:txBody>
          <a:bodyPr wrap="square" rtlCol="0">
            <a:spAutoFit/>
          </a:bodyPr>
          <a:lstStyle/>
          <a:p>
            <a:pPr lvl="0">
              <a:lnSpc>
                <a:spcPct val="115000"/>
              </a:lnSpc>
              <a:spcAft>
                <a:spcPts val="1000"/>
              </a:spcAft>
            </a:pPr>
            <a:r>
              <a:rPr lang="tr-TR" sz="2400" b="1" dirty="0">
                <a:solidFill>
                  <a:prstClr val="white"/>
                </a:solidFill>
                <a:latin typeface="Comic Sans MS" pitchFamily="66" charset="0"/>
                <a:ea typeface="Calibri"/>
                <a:cs typeface="Times New Roman"/>
              </a:rPr>
              <a:t>4. ÖZEL YETENEK SINAVLARI İLE ÖĞRENCİ ALAN LİSELER</a:t>
            </a:r>
            <a:endParaRPr lang="tr-TR" sz="2400" dirty="0">
              <a:solidFill>
                <a:prstClr val="white"/>
              </a:solidFill>
              <a:latin typeface="Comic Sans MS" pitchFamily="66" charset="0"/>
              <a:ea typeface="Calibri"/>
              <a:cs typeface="Times New Roman"/>
            </a:endParaRPr>
          </a:p>
        </p:txBody>
      </p:sp>
    </p:spTree>
    <p:extLst>
      <p:ext uri="{BB962C8B-B14F-4D97-AF65-F5344CB8AC3E}">
        <p14:creationId xmlns:p14="http://schemas.microsoft.com/office/powerpoint/2010/main" val="3794406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8620" y="754380"/>
            <a:ext cx="11452860" cy="5279394"/>
          </a:xfrm>
          <a:prstGeom prst="rect">
            <a:avLst/>
          </a:prstGeom>
          <a:noFill/>
        </p:spPr>
        <p:txBody>
          <a:bodyPr wrap="square" rtlCol="0">
            <a:spAutoFit/>
          </a:bodyPr>
          <a:lstStyle/>
          <a:p>
            <a:pPr>
              <a:lnSpc>
                <a:spcPct val="115000"/>
              </a:lnSpc>
              <a:spcAft>
                <a:spcPts val="1000"/>
              </a:spcAft>
            </a:pPr>
            <a:r>
              <a:rPr lang="tr-TR" b="1" dirty="0">
                <a:solidFill>
                  <a:srgbClr val="FFFF00"/>
                </a:solidFill>
                <a:latin typeface="Comic Sans MS" pitchFamily="66" charset="0"/>
                <a:ea typeface="Calibri"/>
                <a:cs typeface="Times New Roman"/>
              </a:rPr>
              <a:t>b.)Spor Liseleri</a:t>
            </a:r>
            <a:endParaRPr lang="tr-TR"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dirty="0">
                <a:latin typeface="Comic Sans MS" pitchFamily="66" charset="0"/>
                <a:ea typeface="Calibri"/>
                <a:cs typeface="Times New Roman"/>
              </a:rPr>
              <a:t>İlk spor lisesi 2004–2005 eğitim-öğretim yılında İstanbul'da açılmıştır.</a:t>
            </a:r>
          </a:p>
          <a:p>
            <a:pPr marL="342900" lvl="0" indent="-342900">
              <a:lnSpc>
                <a:spcPct val="115000"/>
              </a:lnSpc>
              <a:spcAft>
                <a:spcPts val="0"/>
              </a:spcAft>
              <a:buFont typeface="Wingdings"/>
              <a:buChar char=""/>
            </a:pPr>
            <a:r>
              <a:rPr lang="tr-TR" dirty="0">
                <a:latin typeface="Comic Sans MS" pitchFamily="66" charset="0"/>
                <a:ea typeface="Calibri"/>
                <a:cs typeface="Times New Roman"/>
              </a:rPr>
              <a:t>Spor liseleri, öğrencilere beden eğitimi ve spor alanında temel bilgi ve beceriler kazandırmayı, beden eğitimi ve spor alanında nitelikli insan yetiştirilmesine kaynaklık etmektedir.</a:t>
            </a:r>
          </a:p>
          <a:p>
            <a:pPr marL="342900" lvl="0" indent="-342900">
              <a:lnSpc>
                <a:spcPct val="115000"/>
              </a:lnSpc>
              <a:spcAft>
                <a:spcPts val="0"/>
              </a:spcAft>
              <a:buFont typeface="Wingdings"/>
              <a:buChar char=""/>
            </a:pPr>
            <a:r>
              <a:rPr lang="tr-TR" dirty="0">
                <a:latin typeface="Comic Sans MS" pitchFamily="66" charset="0"/>
                <a:ea typeface="Calibri"/>
                <a:cs typeface="Times New Roman"/>
              </a:rPr>
              <a:t>Spor liseleri; beden eğitimi ve sporla ilgili yükseköğretim kurumlarının bulunduğu; spor lisesi programlarının uygulanabileceği kapalı spor salonu, futbol sahası ve benzeri spor alanları ile yeterli spor araç-gereci bulunan, fizikî alt yapısı uygun olan okullardır. Bu okullara yetenek sınavı ile öğrenci alınmaktadır.</a:t>
            </a:r>
          </a:p>
          <a:p>
            <a:pPr marL="342900" lvl="0" indent="-342900">
              <a:lnSpc>
                <a:spcPct val="115000"/>
              </a:lnSpc>
              <a:spcAft>
                <a:spcPts val="0"/>
              </a:spcAft>
              <a:buFont typeface="Wingdings"/>
              <a:buChar char=""/>
            </a:pPr>
            <a:r>
              <a:rPr lang="tr-TR" dirty="0">
                <a:latin typeface="Comic Sans MS" pitchFamily="66" charset="0"/>
                <a:ea typeface="Calibri"/>
                <a:cs typeface="Times New Roman"/>
              </a:rPr>
              <a:t>Sınıf mevcutları 30 olup, okula her yıl alınacak öğrenci sayısı 5 şubeyi geçemez.</a:t>
            </a:r>
          </a:p>
          <a:p>
            <a:pPr marL="342900" lvl="0" indent="-342900">
              <a:lnSpc>
                <a:spcPct val="115000"/>
              </a:lnSpc>
              <a:spcAft>
                <a:spcPts val="1000"/>
              </a:spcAft>
              <a:buFont typeface="Wingdings"/>
              <a:buChar char=""/>
            </a:pPr>
            <a:r>
              <a:rPr lang="tr-TR" dirty="0">
                <a:latin typeface="Comic Sans MS" pitchFamily="66" charset="0"/>
                <a:ea typeface="Calibri"/>
                <a:cs typeface="Times New Roman"/>
              </a:rPr>
              <a:t>Sakarya Spor Lisesi; tematik bir lisedir. Tematik lise belli bir alanda birbirini tamamlayan en fazla 3 dalla program uygulayan liselerdir. Bu anlamda Sakarya Spor Lisesi ‘’Su Sporları’’ alanı olan bir tematik lisedir. </a:t>
            </a:r>
          </a:p>
          <a:p>
            <a:r>
              <a:rPr lang="tr-TR" dirty="0">
                <a:latin typeface="Comic Sans MS" pitchFamily="66" charset="0"/>
                <a:ea typeface="Calibri"/>
              </a:rPr>
              <a:t>Spor Lisesi Zorunlu ve Mesleki Ortak Dersler(9.sınıf): Türk Dili ve Edebiyatı, Din Kültürü ve Ahlak Bilgisi, Tarih, TC. İnkılap Tarihi ve Atatürkçülük, Coğrafya , Matematik, Fizik, Kimya, Biyoloji, Felsefe, Birinci Yabancı Dil, İkinci Yabancı Dil, Beden Eğitimi ve Spor, Görsel Sanatlar/ Müzik, Sağlık Bilgisi ve Trafik Kültürü, Eğitsel Oyunlar, Takım Sporları, Spor Uygulamaları</a:t>
            </a:r>
            <a:endParaRPr lang="tr-TR" dirty="0">
              <a:effectLst/>
              <a:latin typeface="Comic Sans MS" pitchFamily="66" charset="0"/>
              <a:ea typeface="Calibri"/>
              <a:cs typeface="Times New Roman"/>
            </a:endParaRPr>
          </a:p>
        </p:txBody>
      </p:sp>
    </p:spTree>
    <p:extLst>
      <p:ext uri="{BB962C8B-B14F-4D97-AF65-F5344CB8AC3E}">
        <p14:creationId xmlns:p14="http://schemas.microsoft.com/office/powerpoint/2010/main" val="1708594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89760" y="718653"/>
            <a:ext cx="8610600" cy="1293028"/>
          </a:xfrm>
        </p:spPr>
        <p:txBody>
          <a:bodyPr>
            <a:normAutofit/>
          </a:bodyPr>
          <a:lstStyle/>
          <a:p>
            <a:pPr marL="228600" lvl="0" indent="-228600" algn="ctr">
              <a:spcBef>
                <a:spcPts val="1000"/>
              </a:spcBef>
              <a:spcAft>
                <a:spcPts val="750"/>
              </a:spcAft>
            </a:pPr>
            <a:r>
              <a:rPr lang="tr-TR" sz="2400" b="1" cap="none" dirty="0">
                <a:solidFill>
                  <a:prstClr val="white"/>
                </a:solidFill>
                <a:latin typeface="Comic Sans MS" pitchFamily="66" charset="0"/>
                <a:ea typeface="Times New Roman"/>
                <a:cs typeface="+mn-cs"/>
              </a:rPr>
              <a:t>5. MESLEKİ(ÇIRAKLIK) EĞİTİM MERKEZİ</a:t>
            </a:r>
            <a:endParaRPr lang="tr-TR" sz="2400" cap="none" dirty="0">
              <a:solidFill>
                <a:prstClr val="white"/>
              </a:solidFill>
              <a:latin typeface="Comic Sans MS" pitchFamily="66" charset="0"/>
              <a:ea typeface="Times New Roman"/>
              <a:cs typeface="+mn-cs"/>
            </a:endParaRPr>
          </a:p>
        </p:txBody>
      </p:sp>
      <p:sp>
        <p:nvSpPr>
          <p:cNvPr id="3" name="İçerik Yer Tutucusu 2"/>
          <p:cNvSpPr>
            <a:spLocks noGrp="1"/>
          </p:cNvSpPr>
          <p:nvPr>
            <p:ph idx="1"/>
          </p:nvPr>
        </p:nvSpPr>
        <p:spPr/>
        <p:txBody>
          <a:bodyPr>
            <a:normAutofit fontScale="70000" lnSpcReduction="20000"/>
          </a:bodyPr>
          <a:lstStyle/>
          <a:p>
            <a:pPr marL="0" indent="0">
              <a:buNone/>
            </a:pPr>
            <a:endParaRPr lang="tr-TR" sz="2500" dirty="0" smtClean="0">
              <a:latin typeface="Arial" pitchFamily="34" charset="0"/>
              <a:cs typeface="Arial" pitchFamily="34" charset="0"/>
            </a:endParaRPr>
          </a:p>
          <a:p>
            <a:pPr>
              <a:spcAft>
                <a:spcPts val="750"/>
              </a:spcAft>
            </a:pPr>
            <a:r>
              <a:rPr lang="tr-TR" sz="2800" b="1" dirty="0" smtClean="0">
                <a:latin typeface="Comic Sans MS" pitchFamily="66" charset="0"/>
                <a:ea typeface="Times New Roman"/>
              </a:rPr>
              <a:t>Mesleki </a:t>
            </a:r>
            <a:r>
              <a:rPr lang="tr-TR" sz="2800" b="1" dirty="0">
                <a:latin typeface="Comic Sans MS" pitchFamily="66" charset="0"/>
                <a:ea typeface="Times New Roman"/>
              </a:rPr>
              <a:t>Eğitim Merkezleri:</a:t>
            </a:r>
            <a:endParaRPr lang="tr-TR" sz="2800" dirty="0">
              <a:latin typeface="Comic Sans MS" pitchFamily="66" charset="0"/>
              <a:ea typeface="Times New Roman"/>
            </a:endParaRPr>
          </a:p>
          <a:p>
            <a:pPr marL="342900" lvl="0" indent="-342900">
              <a:spcAft>
                <a:spcPts val="750"/>
              </a:spcAft>
              <a:buFont typeface="Wingdings"/>
              <a:buChar char=""/>
            </a:pPr>
            <a:r>
              <a:rPr lang="tr-TR" sz="2800" dirty="0">
                <a:latin typeface="Comic Sans MS" pitchFamily="66" charset="0"/>
                <a:ea typeface="Times New Roman"/>
              </a:rPr>
              <a:t>Mesleki eğitim merkezlerinin yasa ile zorunlu öğretim kapsamına alınmıştır. Mesleki eğitim merkezlerine 9'uncu sınıfta doğrudan alan ve dal seçimi yapılarak, işletmeyle sözleşme imzalanması ile eğitime başlanacaktır.</a:t>
            </a:r>
          </a:p>
          <a:p>
            <a:pPr marL="342900" lvl="0" indent="-342900">
              <a:spcAft>
                <a:spcPts val="750"/>
              </a:spcAft>
              <a:buFont typeface="Wingdings"/>
              <a:buChar char=""/>
            </a:pPr>
            <a:r>
              <a:rPr lang="tr-TR" sz="2800" dirty="0">
                <a:latin typeface="Comic Sans MS" pitchFamily="66" charset="0"/>
                <a:ea typeface="Times New Roman"/>
              </a:rPr>
              <a:t>11'inci sınıfın sonunda "kalfalık belgesi", 12'nci sınıfın sonunda ise "ustalık belgesi" düzenlenecektir.</a:t>
            </a:r>
          </a:p>
          <a:p>
            <a:pPr marL="342900" lvl="0" indent="-342900">
              <a:spcAft>
                <a:spcPts val="750"/>
              </a:spcAft>
              <a:buFont typeface="Wingdings"/>
              <a:buChar char=""/>
            </a:pPr>
            <a:r>
              <a:rPr lang="tr-TR" sz="2800" dirty="0">
                <a:latin typeface="Comic Sans MS" pitchFamily="66" charset="0"/>
                <a:ea typeface="Times New Roman"/>
              </a:rPr>
              <a:t>27 alan ve 140 dalda mesleki eğitim verilmesi planlanmaktadır.</a:t>
            </a:r>
          </a:p>
          <a:p>
            <a:pPr marL="342900" lvl="0" indent="-342900">
              <a:spcAft>
                <a:spcPts val="750"/>
              </a:spcAft>
              <a:buFont typeface="Wingdings"/>
              <a:buChar char=""/>
            </a:pPr>
            <a:r>
              <a:rPr lang="tr-TR" sz="2800" dirty="0">
                <a:latin typeface="Comic Sans MS" pitchFamily="66" charset="0"/>
                <a:ea typeface="Times New Roman"/>
              </a:rPr>
              <a:t>Ayrıca öğrenciler açık öğretim okullarına kayıt olarak fark dersleri vermek suretiyle diploma sahibi olabileceklerdir.</a:t>
            </a:r>
          </a:p>
          <a:p>
            <a:pPr marL="342900" lvl="0" indent="-342900">
              <a:spcAft>
                <a:spcPts val="750"/>
              </a:spcAft>
              <a:buFont typeface="Wingdings"/>
              <a:buChar char=""/>
            </a:pPr>
            <a:r>
              <a:rPr lang="tr-TR" sz="2800" dirty="0">
                <a:latin typeface="Comic Sans MS" pitchFamily="66" charset="0"/>
                <a:ea typeface="Times New Roman"/>
              </a:rPr>
              <a:t>Mesleki eğitim merkezlerine kayıt olabilmek için örgün eğitimden çıkmak gereklidir ve bir işyerinde çalışmak gereklidir.  </a:t>
            </a:r>
          </a:p>
          <a:p>
            <a:endParaRPr lang="tr-TR" dirty="0"/>
          </a:p>
        </p:txBody>
      </p:sp>
    </p:spTree>
    <p:extLst>
      <p:ext uri="{BB962C8B-B14F-4D97-AF65-F5344CB8AC3E}">
        <p14:creationId xmlns:p14="http://schemas.microsoft.com/office/powerpoint/2010/main" val="4269275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A6E74E9-421D-4B9E-820E-B4A5D3BC3987}"/>
              </a:ext>
            </a:extLst>
          </p:cNvPr>
          <p:cNvSpPr>
            <a:spLocks noGrp="1"/>
          </p:cNvSpPr>
          <p:nvPr>
            <p:ph type="title"/>
          </p:nvPr>
        </p:nvSpPr>
        <p:spPr>
          <a:xfrm>
            <a:off x="834391" y="4142629"/>
            <a:ext cx="11095382" cy="1938131"/>
          </a:xfrm>
        </p:spPr>
        <p:txBody>
          <a:bodyPr>
            <a:noAutofit/>
          </a:bodyPr>
          <a:lstStyle/>
          <a:p>
            <a:r>
              <a:rPr lang="tr-TR" sz="5000" b="1" dirty="0" smtClean="0"/>
              <a:t> </a:t>
            </a:r>
            <a:r>
              <a:rPr lang="tr-TR" sz="5000" b="1" dirty="0" err="1" smtClean="0">
                <a:latin typeface="Arial" pitchFamily="34" charset="0"/>
                <a:cs typeface="Arial" pitchFamily="34" charset="0"/>
              </a:rPr>
              <a:t>DiNLEDiĞiNiZ</a:t>
            </a:r>
            <a:r>
              <a:rPr lang="tr-TR" sz="5000" b="1" dirty="0" smtClean="0">
                <a:latin typeface="Arial" pitchFamily="34" charset="0"/>
                <a:cs typeface="Arial" pitchFamily="34" charset="0"/>
              </a:rPr>
              <a:t> için </a:t>
            </a:r>
            <a:r>
              <a:rPr lang="tr-TR" sz="5000" b="1" dirty="0" err="1" smtClean="0"/>
              <a:t>TEŞEKKüRLER</a:t>
            </a:r>
            <a:r>
              <a:rPr lang="tr-TR" sz="5000" b="1" dirty="0"/>
              <a:t>…</a:t>
            </a:r>
          </a:p>
        </p:txBody>
      </p:sp>
    </p:spTree>
    <p:extLst>
      <p:ext uri="{BB962C8B-B14F-4D97-AF65-F5344CB8AC3E}">
        <p14:creationId xmlns:p14="http://schemas.microsoft.com/office/powerpoint/2010/main" val="429220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06830" y="261453"/>
            <a:ext cx="8610600" cy="1293028"/>
          </a:xfrm>
        </p:spPr>
        <p:txBody>
          <a:bodyPr>
            <a:normAutofit fontScale="90000"/>
          </a:bodyPr>
          <a:lstStyle/>
          <a:p>
            <a:pPr marL="228600" lvl="0" algn="ctr">
              <a:lnSpc>
                <a:spcPct val="115000"/>
              </a:lnSpc>
              <a:spcBef>
                <a:spcPts val="1000"/>
              </a:spcBef>
              <a:spcAft>
                <a:spcPts val="1000"/>
              </a:spcAft>
            </a:pPr>
            <a:r>
              <a:rPr lang="tr-TR" sz="2700" cap="none" dirty="0" smtClean="0">
                <a:solidFill>
                  <a:prstClr val="white"/>
                </a:solidFill>
                <a:latin typeface="Comic Sans MS" pitchFamily="66" charset="0"/>
                <a:ea typeface="Calibri"/>
                <a:cs typeface="Times New Roman"/>
              </a:rPr>
              <a:t/>
            </a:r>
            <a:br>
              <a:rPr lang="tr-TR" sz="2700" cap="none" dirty="0" smtClean="0">
                <a:solidFill>
                  <a:prstClr val="white"/>
                </a:solidFill>
                <a:latin typeface="Comic Sans MS" pitchFamily="66" charset="0"/>
                <a:ea typeface="Calibri"/>
                <a:cs typeface="Times New Roman"/>
              </a:rPr>
            </a:br>
            <a:r>
              <a:rPr lang="tr-TR" sz="2700" cap="none" dirty="0">
                <a:solidFill>
                  <a:prstClr val="white"/>
                </a:solidFill>
                <a:latin typeface="Comic Sans MS" pitchFamily="66" charset="0"/>
                <a:ea typeface="Calibri"/>
                <a:cs typeface="Times New Roman"/>
              </a:rPr>
              <a:t/>
            </a:r>
            <a:br>
              <a:rPr lang="tr-TR" sz="2700" cap="none" dirty="0">
                <a:solidFill>
                  <a:prstClr val="white"/>
                </a:solidFill>
                <a:latin typeface="Comic Sans MS" pitchFamily="66" charset="0"/>
                <a:ea typeface="Calibri"/>
                <a:cs typeface="Times New Roman"/>
              </a:rPr>
            </a:br>
            <a:r>
              <a:rPr lang="tr-TR" sz="2700" cap="none" dirty="0" smtClean="0">
                <a:solidFill>
                  <a:prstClr val="white"/>
                </a:solidFill>
                <a:latin typeface="Comic Sans MS" pitchFamily="66" charset="0"/>
                <a:ea typeface="Calibri"/>
                <a:cs typeface="Times New Roman"/>
              </a:rPr>
              <a:t>1.SINAVLA </a:t>
            </a:r>
            <a:r>
              <a:rPr lang="tr-TR" sz="2700" cap="none" dirty="0">
                <a:solidFill>
                  <a:prstClr val="white"/>
                </a:solidFill>
                <a:latin typeface="Comic Sans MS" pitchFamily="66" charset="0"/>
                <a:ea typeface="Calibri"/>
                <a:cs typeface="Times New Roman"/>
              </a:rPr>
              <a:t>ALAN (NİTELİKLİ) ORTAÖĞRETİM KURUMLARI</a:t>
            </a:r>
            <a:r>
              <a:rPr lang="tr-TR" sz="1900" cap="none" dirty="0">
                <a:solidFill>
                  <a:prstClr val="white"/>
                </a:solidFill>
                <a:latin typeface="Arial Black" pitchFamily="34" charset="0"/>
                <a:ea typeface="Calibri"/>
                <a:cs typeface="Times New Roman"/>
              </a:rPr>
              <a:t/>
            </a:r>
            <a:br>
              <a:rPr lang="tr-TR" sz="1900" cap="none" dirty="0">
                <a:solidFill>
                  <a:prstClr val="white"/>
                </a:solidFill>
                <a:latin typeface="Arial Black" pitchFamily="34" charset="0"/>
                <a:ea typeface="Calibri"/>
                <a:cs typeface="Times New Roman"/>
              </a:rPr>
            </a:br>
            <a:r>
              <a:rPr lang="tr-TR" sz="2000" cap="none" dirty="0">
                <a:solidFill>
                  <a:prstClr val="white"/>
                </a:solidFill>
                <a:latin typeface="Calibri"/>
                <a:ea typeface="Calibri"/>
                <a:cs typeface="Times New Roman"/>
              </a:rPr>
              <a:t/>
            </a:r>
            <a:br>
              <a:rPr lang="tr-TR" sz="2000" cap="none" dirty="0">
                <a:solidFill>
                  <a:prstClr val="white"/>
                </a:solidFill>
                <a:latin typeface="Calibri"/>
                <a:ea typeface="Calibri"/>
                <a:cs typeface="Times New Roman"/>
              </a:rPr>
            </a:br>
            <a:endParaRPr lang="tr-TR" dirty="0"/>
          </a:p>
        </p:txBody>
      </p:sp>
      <p:sp>
        <p:nvSpPr>
          <p:cNvPr id="3" name="İçerik Yer Tutucusu 2"/>
          <p:cNvSpPr>
            <a:spLocks noGrp="1"/>
          </p:cNvSpPr>
          <p:nvPr>
            <p:ph idx="1"/>
          </p:nvPr>
        </p:nvSpPr>
        <p:spPr>
          <a:xfrm>
            <a:off x="571500" y="1348740"/>
            <a:ext cx="10820400" cy="4652010"/>
          </a:xfrm>
        </p:spPr>
        <p:txBody>
          <a:bodyPr>
            <a:normAutofit fontScale="70000" lnSpcReduction="20000"/>
          </a:bodyPr>
          <a:lstStyle/>
          <a:p>
            <a:pPr marL="0" indent="0">
              <a:lnSpc>
                <a:spcPct val="115000"/>
              </a:lnSpc>
              <a:spcAft>
                <a:spcPts val="1000"/>
              </a:spcAft>
              <a:buNone/>
            </a:pPr>
            <a:r>
              <a:rPr lang="tr-TR" sz="2000" b="1" dirty="0" smtClean="0">
                <a:solidFill>
                  <a:srgbClr val="C00000"/>
                </a:solidFill>
                <a:latin typeface="Arial Black"/>
                <a:ea typeface="Calibri"/>
                <a:cs typeface="Calibri"/>
              </a:rPr>
              <a:t>a.)Fen </a:t>
            </a:r>
            <a:r>
              <a:rPr lang="tr-TR" sz="2000" b="1" dirty="0">
                <a:solidFill>
                  <a:srgbClr val="C00000"/>
                </a:solidFill>
                <a:latin typeface="Arial Black"/>
                <a:ea typeface="Calibri"/>
                <a:cs typeface="Calibri"/>
              </a:rPr>
              <a:t>Liseleri</a:t>
            </a:r>
            <a:r>
              <a:rPr lang="tr-TR" sz="2000" dirty="0">
                <a:solidFill>
                  <a:srgbClr val="C00000"/>
                </a:solidFill>
                <a:latin typeface="Arial Black"/>
                <a:ea typeface="Calibri"/>
                <a:cs typeface="Calibri"/>
              </a:rPr>
              <a:t> (Proje Okulu) </a:t>
            </a:r>
            <a:endParaRPr lang="tr-TR" sz="2000" dirty="0">
              <a:latin typeface="Calibri"/>
              <a:ea typeface="Calibri"/>
              <a:cs typeface="Times New Roman"/>
            </a:endParaRP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Öğrenim süresi dört yıl olan yatılı veya gündüzlü olarak eğitim ve öğretim veren kurumlardır. </a:t>
            </a: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Fen liseleri, fen ve matematik alanlarında yetenekli olan öğrencileri bilim insanı olarak yetişmesini sağlar.</a:t>
            </a: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Sınıf mevcutları 30 olup, her yıl okula alınacak öğrenci sayısı 5 şubeyi geçemez.</a:t>
            </a:r>
          </a:p>
          <a:p>
            <a:pPr marL="342900" lvl="0" indent="-342900">
              <a:lnSpc>
                <a:spcPct val="115000"/>
              </a:lnSpc>
              <a:spcAft>
                <a:spcPts val="0"/>
              </a:spcAft>
              <a:buFont typeface="Wingdings"/>
              <a:buChar char=""/>
            </a:pPr>
            <a:r>
              <a:rPr lang="tr-TR" sz="2300" dirty="0">
                <a:latin typeface="Comic Sans MS" pitchFamily="66" charset="0"/>
                <a:ea typeface="Calibri"/>
                <a:cs typeface="Times New Roman"/>
              </a:rPr>
              <a:t>Bu okullara merkezi yerleştirme ile öğrenci alınmaktadır. </a:t>
            </a:r>
          </a:p>
          <a:p>
            <a:pPr marL="342900" lvl="0" indent="-342900">
              <a:lnSpc>
                <a:spcPct val="115000"/>
              </a:lnSpc>
              <a:spcAft>
                <a:spcPts val="1000"/>
              </a:spcAft>
              <a:buFont typeface="Wingdings"/>
              <a:buChar char=""/>
            </a:pPr>
            <a:r>
              <a:rPr lang="tr-TR" sz="2300" dirty="0">
                <a:latin typeface="Comic Sans MS" pitchFamily="66" charset="0"/>
                <a:ea typeface="Calibri"/>
                <a:cs typeface="Times New Roman"/>
              </a:rPr>
              <a:t>Fen Liselerinin amacı; Öğrencileri  araştırmaya  sevk </a:t>
            </a:r>
            <a:r>
              <a:rPr lang="tr-TR" sz="2300" dirty="0" err="1">
                <a:latin typeface="Comic Sans MS" pitchFamily="66" charset="0"/>
                <a:ea typeface="Calibri"/>
                <a:cs typeface="Times New Roman"/>
              </a:rPr>
              <a:t>etmektir.Ayrıca</a:t>
            </a:r>
            <a:r>
              <a:rPr lang="tr-TR" sz="2300" dirty="0">
                <a:latin typeface="Comic Sans MS" pitchFamily="66" charset="0"/>
                <a:ea typeface="Calibri"/>
                <a:cs typeface="Times New Roman"/>
              </a:rPr>
              <a:t> fen liseleri; bilimsel ve teknolojik imkanları ve yenilikleri kullanan, yeni bilgiler üretebilen, projeler hazırlayabilen öğrenciler yetiştirir</a:t>
            </a:r>
            <a:r>
              <a:rPr lang="tr-TR" sz="2300" dirty="0" smtClean="0">
                <a:latin typeface="Comic Sans MS" pitchFamily="66" charset="0"/>
                <a:ea typeface="Calibri"/>
                <a:cs typeface="Times New Roman"/>
              </a:rPr>
              <a:t>.</a:t>
            </a:r>
          </a:p>
          <a:p>
            <a:pPr marL="342900" lvl="0" indent="-342900">
              <a:lnSpc>
                <a:spcPct val="115000"/>
              </a:lnSpc>
              <a:buFont typeface="Wingdings"/>
              <a:buChar char=""/>
            </a:pPr>
            <a:r>
              <a:rPr lang="tr-TR" sz="2300" dirty="0">
                <a:solidFill>
                  <a:prstClr val="white"/>
                </a:solidFill>
                <a:latin typeface="Comic Sans MS" pitchFamily="66" charset="0"/>
                <a:ea typeface="Calibri"/>
                <a:cs typeface="Times New Roman"/>
              </a:rPr>
              <a:t>Birinci yabancı dili İngilizce olan fen liselerinde öğrenim süresi 4 yıldır.</a:t>
            </a:r>
          </a:p>
          <a:p>
            <a:pPr marL="342900" lvl="0" indent="-342900">
              <a:lnSpc>
                <a:spcPct val="115000"/>
              </a:lnSpc>
              <a:buFont typeface="Wingdings"/>
              <a:buChar char=""/>
            </a:pPr>
            <a:r>
              <a:rPr lang="tr-TR" sz="2300" b="1" dirty="0">
                <a:solidFill>
                  <a:prstClr val="white"/>
                </a:solidFill>
                <a:latin typeface="Comic Sans MS" pitchFamily="66" charset="0"/>
                <a:ea typeface="Calibri"/>
                <a:cs typeface="Times New Roman"/>
              </a:rPr>
              <a:t>Fen Liselerinde alınması zorunlu ortak dersler(9.sınıf): </a:t>
            </a:r>
            <a:r>
              <a:rPr lang="tr-TR" sz="2300" dirty="0">
                <a:solidFill>
                  <a:prstClr val="white"/>
                </a:solidFill>
                <a:latin typeface="Comic Sans MS" pitchFamily="66" charset="0"/>
                <a:ea typeface="Calibri"/>
                <a:cs typeface="Times New Roman"/>
              </a:rPr>
              <a:t>Türk Dili ve Edebiyatı, Din Kültürü ve Ahlak Bilgisi, Tarih, TC. İnkılap Tarihi ve Atatürkçülük, Coğrafya , Matematik, Fizik, Kimya, Biyoloji, Felsefe, Birinci Yabancı Dil, İkinci Yabancı Dil, Bilgisayar Bilimi, Beden Eğitimi ve Spor, Görsel Sanatlar/ Müzik, Sağlık Bilgisi ve Trafik Kültürü</a:t>
            </a:r>
          </a:p>
          <a:p>
            <a:pPr marL="342900" lvl="0" indent="-342900">
              <a:lnSpc>
                <a:spcPct val="115000"/>
              </a:lnSpc>
              <a:spcAft>
                <a:spcPts val="1000"/>
              </a:spcAft>
              <a:buFont typeface="Wingdings"/>
              <a:buChar char=""/>
            </a:pPr>
            <a:r>
              <a:rPr lang="tr-TR" sz="2300" b="1" dirty="0">
                <a:solidFill>
                  <a:prstClr val="white"/>
                </a:solidFill>
                <a:latin typeface="Comic Sans MS" pitchFamily="66" charset="0"/>
                <a:ea typeface="Calibri"/>
                <a:cs typeface="Times New Roman"/>
              </a:rPr>
              <a:t>Türkiye’de yaklaşık 315 Fen Lisesi vardır ve bunların 4’ü Sakarya’dadır.</a:t>
            </a:r>
          </a:p>
          <a:p>
            <a:pPr marL="342900" lvl="0" indent="-342900">
              <a:lnSpc>
                <a:spcPct val="115000"/>
              </a:lnSpc>
              <a:spcAft>
                <a:spcPts val="1000"/>
              </a:spcAft>
              <a:buFont typeface="Wingdings"/>
              <a:buChar char=""/>
            </a:pPr>
            <a:endParaRPr lang="tr-TR" sz="2000" dirty="0">
              <a:effectLst/>
              <a:latin typeface="Calibri"/>
              <a:ea typeface="Calibri"/>
              <a:cs typeface="Times New Roman"/>
            </a:endParaRPr>
          </a:p>
        </p:txBody>
      </p:sp>
    </p:spTree>
    <p:extLst>
      <p:ext uri="{BB962C8B-B14F-4D97-AF65-F5344CB8AC3E}">
        <p14:creationId xmlns:p14="http://schemas.microsoft.com/office/powerpoint/2010/main" val="1726919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BA48769-01CA-46E5-A947-1B5B89F4FB8C}"/>
              </a:ext>
            </a:extLst>
          </p:cNvPr>
          <p:cNvSpPr>
            <a:spLocks noGrp="1"/>
          </p:cNvSpPr>
          <p:nvPr>
            <p:ph idx="1"/>
          </p:nvPr>
        </p:nvSpPr>
        <p:spPr>
          <a:xfrm>
            <a:off x="685800" y="1417982"/>
            <a:ext cx="10820400" cy="4800703"/>
          </a:xfrm>
        </p:spPr>
        <p:txBody>
          <a:bodyPr>
            <a:normAutofit/>
          </a:bodyPr>
          <a:lstStyle/>
          <a:p>
            <a:pPr marL="0" indent="0">
              <a:lnSpc>
                <a:spcPct val="115000"/>
              </a:lnSpc>
              <a:spcAft>
                <a:spcPts val="1000"/>
              </a:spcAft>
              <a:buNone/>
            </a:pPr>
            <a:endParaRPr lang="tr-TR" sz="2000" b="1" dirty="0" smtClean="0">
              <a:solidFill>
                <a:srgbClr val="FFFF00"/>
              </a:solidFill>
              <a:latin typeface="Comic Sans MS" pitchFamily="66" charset="0"/>
              <a:ea typeface="Calibri"/>
              <a:cs typeface="Times New Roman"/>
            </a:endParaRPr>
          </a:p>
          <a:p>
            <a:pPr marL="0" indent="0">
              <a:lnSpc>
                <a:spcPct val="115000"/>
              </a:lnSpc>
              <a:spcAft>
                <a:spcPts val="1000"/>
              </a:spcAft>
              <a:buNone/>
            </a:pPr>
            <a:r>
              <a:rPr lang="tr-TR" sz="2000" b="1" dirty="0" smtClean="0">
                <a:solidFill>
                  <a:srgbClr val="FFFF00"/>
                </a:solidFill>
                <a:latin typeface="Comic Sans MS" pitchFamily="66" charset="0"/>
                <a:ea typeface="Calibri"/>
                <a:cs typeface="Times New Roman"/>
              </a:rPr>
              <a:t>İldeki </a:t>
            </a:r>
            <a:r>
              <a:rPr lang="tr-TR" sz="2000" b="1" dirty="0">
                <a:solidFill>
                  <a:srgbClr val="FFFF00"/>
                </a:solidFill>
                <a:latin typeface="Comic Sans MS" pitchFamily="66" charset="0"/>
                <a:ea typeface="Calibri"/>
                <a:cs typeface="Times New Roman"/>
              </a:rPr>
              <a:t>Fen Liseleri ve puanları</a:t>
            </a:r>
            <a:endParaRPr lang="tr-TR" sz="20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b="1" dirty="0" err="1">
                <a:latin typeface="Comic Sans MS" pitchFamily="66" charset="0"/>
                <a:ea typeface="Calibri"/>
                <a:cs typeface="Times New Roman"/>
              </a:rPr>
              <a:t>Arifiye</a:t>
            </a:r>
            <a:r>
              <a:rPr lang="tr-TR" sz="2000" b="1" dirty="0">
                <a:latin typeface="Comic Sans MS" pitchFamily="66" charset="0"/>
                <a:ea typeface="Calibri"/>
                <a:cs typeface="Times New Roman"/>
              </a:rPr>
              <a:t> Necmettin Erbakan Fen Lisesi: 120 kişi </a:t>
            </a:r>
            <a:r>
              <a:rPr lang="tr-TR" sz="2000" b="1" dirty="0" smtClean="0">
                <a:latin typeface="Comic Sans MS" pitchFamily="66" charset="0"/>
                <a:ea typeface="Calibri"/>
                <a:cs typeface="Times New Roman"/>
              </a:rPr>
              <a:t>/389 puan=</a:t>
            </a:r>
            <a:r>
              <a:rPr lang="tr-TR" sz="2000" b="1" dirty="0" smtClean="0">
                <a:solidFill>
                  <a:srgbClr val="FF0000"/>
                </a:solidFill>
                <a:latin typeface="Comic Sans MS" pitchFamily="66" charset="0"/>
                <a:ea typeface="Calibri"/>
                <a:cs typeface="Times New Roman"/>
              </a:rPr>
              <a:t>451</a:t>
            </a:r>
            <a:endParaRPr lang="tr-TR" sz="2000" dirty="0">
              <a:solidFill>
                <a:srgbClr val="FF00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b="1" dirty="0">
                <a:latin typeface="Comic Sans MS" pitchFamily="66" charset="0"/>
                <a:ea typeface="Calibri"/>
                <a:cs typeface="Times New Roman"/>
              </a:rPr>
              <a:t>Akyazı Eyüp Genç Fen Lisesi: 120 kişi/ </a:t>
            </a:r>
            <a:r>
              <a:rPr lang="tr-TR" sz="2000" b="1" dirty="0" smtClean="0">
                <a:latin typeface="Comic Sans MS" pitchFamily="66" charset="0"/>
                <a:ea typeface="Calibri"/>
                <a:cs typeface="Times New Roman"/>
              </a:rPr>
              <a:t>374 puan=</a:t>
            </a:r>
            <a:r>
              <a:rPr lang="tr-TR" sz="2000" b="1" dirty="0" smtClean="0">
                <a:solidFill>
                  <a:srgbClr val="FF0000"/>
                </a:solidFill>
                <a:latin typeface="Comic Sans MS" pitchFamily="66" charset="0"/>
                <a:ea typeface="Calibri"/>
                <a:cs typeface="Times New Roman"/>
              </a:rPr>
              <a:t>446</a:t>
            </a:r>
            <a:endParaRPr lang="tr-TR" sz="2000" dirty="0">
              <a:solidFill>
                <a:srgbClr val="FF00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b="1" dirty="0">
                <a:latin typeface="Comic Sans MS" pitchFamily="66" charset="0"/>
                <a:ea typeface="Calibri"/>
                <a:cs typeface="Times New Roman"/>
              </a:rPr>
              <a:t>Adapazarı Cevat Ayhan Fen Lisesi: 120 kişi / </a:t>
            </a:r>
            <a:r>
              <a:rPr lang="tr-TR" sz="2000" b="1" dirty="0" smtClean="0">
                <a:latin typeface="Comic Sans MS" pitchFamily="66" charset="0"/>
                <a:ea typeface="Calibri"/>
                <a:cs typeface="Times New Roman"/>
              </a:rPr>
              <a:t>416 puan=</a:t>
            </a:r>
            <a:r>
              <a:rPr lang="tr-TR" sz="2000" b="1" dirty="0" smtClean="0">
                <a:solidFill>
                  <a:srgbClr val="FF0000"/>
                </a:solidFill>
                <a:latin typeface="Comic Sans MS" pitchFamily="66" charset="0"/>
                <a:ea typeface="Calibri"/>
                <a:cs typeface="Times New Roman"/>
              </a:rPr>
              <a:t>471</a:t>
            </a:r>
            <a:endParaRPr lang="tr-TR" sz="2000" dirty="0">
              <a:solidFill>
                <a:srgbClr val="FF0000"/>
              </a:solidFill>
              <a:latin typeface="Comic Sans MS" pitchFamily="66" charset="0"/>
              <a:ea typeface="Calibri"/>
              <a:cs typeface="Times New Roman"/>
            </a:endParaRPr>
          </a:p>
          <a:p>
            <a:pPr marL="342900" lvl="0" indent="-342900">
              <a:lnSpc>
                <a:spcPct val="115000"/>
              </a:lnSpc>
              <a:spcAft>
                <a:spcPts val="1000"/>
              </a:spcAft>
              <a:buFont typeface="Wingdings"/>
              <a:buChar char=""/>
            </a:pPr>
            <a:r>
              <a:rPr lang="tr-TR" sz="2000" b="1" dirty="0">
                <a:latin typeface="Comic Sans MS" pitchFamily="66" charset="0"/>
                <a:ea typeface="Calibri"/>
                <a:cs typeface="Times New Roman"/>
              </a:rPr>
              <a:t>Adapazarı 15 Temmuz Şehitleri Fen Lisesi: 120 / 388 </a:t>
            </a:r>
            <a:r>
              <a:rPr lang="tr-TR" sz="2000" b="1" dirty="0" smtClean="0">
                <a:latin typeface="Comic Sans MS" pitchFamily="66" charset="0"/>
                <a:ea typeface="Calibri"/>
                <a:cs typeface="Times New Roman"/>
              </a:rPr>
              <a:t>puan=</a:t>
            </a:r>
            <a:r>
              <a:rPr lang="tr-TR" sz="2000" b="1" dirty="0" smtClean="0">
                <a:solidFill>
                  <a:srgbClr val="FF0000"/>
                </a:solidFill>
                <a:latin typeface="Comic Sans MS" pitchFamily="66" charset="0"/>
                <a:ea typeface="Calibri"/>
                <a:cs typeface="Times New Roman"/>
              </a:rPr>
              <a:t>459</a:t>
            </a:r>
          </a:p>
          <a:p>
            <a:pPr marL="0" lvl="0" indent="0">
              <a:lnSpc>
                <a:spcPct val="115000"/>
              </a:lnSpc>
              <a:spcAft>
                <a:spcPts val="1000"/>
              </a:spcAft>
              <a:buNone/>
            </a:pPr>
            <a:endParaRPr lang="tr-TR" sz="1400" dirty="0">
              <a:latin typeface="Comic Sans MS" pitchFamily="66" charset="0"/>
              <a:ea typeface="Calibri"/>
              <a:cs typeface="Times New Roman"/>
            </a:endParaRPr>
          </a:p>
          <a:p>
            <a:pPr marL="342900" lvl="0" indent="-342900">
              <a:lnSpc>
                <a:spcPct val="115000"/>
              </a:lnSpc>
              <a:spcAft>
                <a:spcPts val="1000"/>
              </a:spcAft>
              <a:buFont typeface="Wingdings"/>
              <a:buChar char=""/>
            </a:pPr>
            <a:endParaRPr lang="tr-TR" sz="1600" dirty="0">
              <a:effectLst/>
              <a:latin typeface="Calibri"/>
              <a:ea typeface="Calibri"/>
              <a:cs typeface="Times New Roman"/>
            </a:endParaRPr>
          </a:p>
        </p:txBody>
      </p:sp>
    </p:spTree>
    <p:extLst>
      <p:ext uri="{BB962C8B-B14F-4D97-AF65-F5344CB8AC3E}">
        <p14:creationId xmlns:p14="http://schemas.microsoft.com/office/powerpoint/2010/main" val="4151581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800" y="194310"/>
            <a:ext cx="10820400" cy="6092190"/>
          </a:xfrm>
        </p:spPr>
        <p:txBody>
          <a:bodyPr>
            <a:normAutofit fontScale="62500" lnSpcReduction="20000"/>
          </a:bodyPr>
          <a:lstStyle/>
          <a:p>
            <a:pPr marL="0" indent="0">
              <a:lnSpc>
                <a:spcPct val="115000"/>
              </a:lnSpc>
              <a:spcAft>
                <a:spcPts val="1000"/>
              </a:spcAft>
              <a:buNone/>
            </a:pPr>
            <a:endParaRPr lang="tr-TR" sz="2900" b="1" dirty="0" smtClean="0">
              <a:solidFill>
                <a:srgbClr val="C00000"/>
              </a:solidFill>
              <a:latin typeface="Arial Black" pitchFamily="34" charset="0"/>
              <a:ea typeface="Calibri"/>
              <a:cs typeface="Times New Roman"/>
            </a:endParaRPr>
          </a:p>
          <a:p>
            <a:pPr marL="0" indent="0">
              <a:lnSpc>
                <a:spcPct val="115000"/>
              </a:lnSpc>
              <a:spcAft>
                <a:spcPts val="1000"/>
              </a:spcAft>
              <a:buNone/>
            </a:pPr>
            <a:r>
              <a:rPr lang="tr-TR" sz="2900" b="1" dirty="0" smtClean="0">
                <a:solidFill>
                  <a:srgbClr val="C00000"/>
                </a:solidFill>
                <a:latin typeface="Arial Black" pitchFamily="34" charset="0"/>
                <a:ea typeface="Calibri"/>
                <a:cs typeface="Times New Roman"/>
              </a:rPr>
              <a:t>b.)</a:t>
            </a:r>
            <a:r>
              <a:rPr lang="tr-TR" sz="2900" b="1" dirty="0">
                <a:solidFill>
                  <a:srgbClr val="C00000"/>
                </a:solidFill>
                <a:latin typeface="Arial Black" pitchFamily="34" charset="0"/>
                <a:ea typeface="Calibri"/>
                <a:cs typeface="Times New Roman"/>
              </a:rPr>
              <a:t> Sosyal Bilimler Liseleri </a:t>
            </a:r>
          </a:p>
          <a:p>
            <a:pPr lvl="0">
              <a:lnSpc>
                <a:spcPct val="115000"/>
              </a:lnSpc>
              <a:spcAft>
                <a:spcPts val="0"/>
              </a:spcAft>
              <a:buFont typeface="Wingdings" pitchFamily="2" charset="2"/>
              <a:buChar char="Ø"/>
            </a:pPr>
            <a:r>
              <a:rPr lang="tr-TR" dirty="0" smtClean="0">
                <a:latin typeface="Times New Roman"/>
                <a:ea typeface="Calibri"/>
                <a:cs typeface="Times New Roman"/>
              </a:rPr>
              <a:t>Sosyal </a:t>
            </a:r>
            <a:r>
              <a:rPr lang="tr-TR" dirty="0">
                <a:latin typeface="Times New Roman"/>
                <a:ea typeface="Calibri"/>
                <a:cs typeface="Times New Roman"/>
              </a:rPr>
              <a:t>bilimler liseleri, ilk defa 2003 yılında İstanbul’da açılmıştır.</a:t>
            </a:r>
            <a:endParaRPr lang="tr-TR" dirty="0">
              <a:latin typeface="Calibri"/>
              <a:ea typeface="Calibri"/>
              <a:cs typeface="Times New Roman"/>
            </a:endParaRPr>
          </a:p>
          <a:p>
            <a:pPr marL="342900" lvl="0" indent="-342900">
              <a:lnSpc>
                <a:spcPct val="115000"/>
              </a:lnSpc>
              <a:spcAft>
                <a:spcPts val="0"/>
              </a:spcAft>
              <a:buFont typeface="Wingdings"/>
              <a:buChar char=""/>
            </a:pPr>
            <a:r>
              <a:rPr lang="tr-TR" dirty="0">
                <a:latin typeface="Times New Roman"/>
                <a:ea typeface="Calibri"/>
                <a:cs typeface="Times New Roman"/>
              </a:rPr>
              <a:t>Sosyal bilimler liselerinde hazırlık sınıfı </a:t>
            </a:r>
            <a:r>
              <a:rPr lang="tr-TR" dirty="0" err="1">
                <a:latin typeface="Times New Roman"/>
                <a:ea typeface="Calibri"/>
                <a:cs typeface="Times New Roman"/>
              </a:rPr>
              <a:t>açılır.Bu</a:t>
            </a:r>
            <a:r>
              <a:rPr lang="tr-TR" dirty="0">
                <a:latin typeface="Times New Roman"/>
                <a:ea typeface="Calibri"/>
                <a:cs typeface="Times New Roman"/>
              </a:rPr>
              <a:t> nedenle bu okullarda öğretim süresi, bir yılı hazırlık olmak üzere 5 (beş) yıldır. </a:t>
            </a:r>
            <a:endParaRPr lang="tr-TR" dirty="0">
              <a:latin typeface="Calibri"/>
              <a:ea typeface="Calibri"/>
              <a:cs typeface="Times New Roman"/>
            </a:endParaRPr>
          </a:p>
          <a:p>
            <a:pPr marL="342900" lvl="0" indent="-342900">
              <a:lnSpc>
                <a:spcPct val="115000"/>
              </a:lnSpc>
              <a:spcAft>
                <a:spcPts val="0"/>
              </a:spcAft>
              <a:buFont typeface="Wingdings"/>
              <a:buChar char=""/>
            </a:pPr>
            <a:r>
              <a:rPr lang="tr-TR" dirty="0">
                <a:latin typeface="Times New Roman"/>
                <a:ea typeface="Calibri"/>
                <a:cs typeface="Times New Roman"/>
              </a:rPr>
              <a:t>Sosyal bilimler liseleri, edebiyat ve sosyal bilimler alanlarında öğrencileri araştırmaya yönelten ve bu alanda öğrencilerin bilim insanı olarak yetişmesini sağlayan liselerdir. </a:t>
            </a:r>
            <a:endParaRPr lang="tr-TR" dirty="0">
              <a:latin typeface="Calibri"/>
              <a:ea typeface="Calibri"/>
              <a:cs typeface="Times New Roman"/>
            </a:endParaRPr>
          </a:p>
          <a:p>
            <a:pPr marL="342900" lvl="0" indent="-342900">
              <a:lnSpc>
                <a:spcPct val="115000"/>
              </a:lnSpc>
              <a:spcAft>
                <a:spcPts val="1000"/>
              </a:spcAft>
              <a:buFont typeface="Wingdings"/>
              <a:buChar char=""/>
            </a:pPr>
            <a:r>
              <a:rPr lang="tr-TR" dirty="0">
                <a:latin typeface="Times New Roman"/>
                <a:ea typeface="Calibri"/>
                <a:cs typeface="Times New Roman"/>
              </a:rPr>
              <a:t>Sosyal Bilimler Lisesinde; öğrencilerde geçmiş nesiller ile çağdaşları arasında ortak duyguların uyandırılması amaçlanır. Ayrıca Türk sanat ve kültür birikimini anlayıp yorumlayabilen, yeni bilgi ve projeler üreten bireyler yetiştirilmesi sağlanır</a:t>
            </a:r>
            <a:r>
              <a:rPr lang="tr-TR" dirty="0" smtClean="0">
                <a:latin typeface="Times New Roman"/>
                <a:ea typeface="Calibri"/>
                <a:cs typeface="Times New Roman"/>
              </a:rPr>
              <a:t>.</a:t>
            </a:r>
          </a:p>
          <a:p>
            <a:pPr marL="342900" lvl="0" indent="-342900">
              <a:lnSpc>
                <a:spcPct val="115000"/>
              </a:lnSpc>
              <a:spcAft>
                <a:spcPts val="0"/>
              </a:spcAft>
              <a:buFont typeface="Wingdings"/>
              <a:buChar char=""/>
            </a:pPr>
            <a:r>
              <a:rPr lang="tr-TR" dirty="0">
                <a:latin typeface="Times New Roman"/>
                <a:ea typeface="Calibri"/>
                <a:cs typeface="Times New Roman"/>
              </a:rPr>
              <a:t>Sınıf mevcutları 30 olup, hazırlık sınıfına her yıl alınacak öğrenci sayısı 5 şubeyi geçemez. </a:t>
            </a:r>
            <a:endParaRPr lang="tr-TR" dirty="0">
              <a:latin typeface="Calibri"/>
              <a:ea typeface="Calibri"/>
              <a:cs typeface="Times New Roman"/>
            </a:endParaRPr>
          </a:p>
          <a:p>
            <a:pPr marL="342900" lvl="0" indent="-342900">
              <a:lnSpc>
                <a:spcPct val="115000"/>
              </a:lnSpc>
              <a:spcAft>
                <a:spcPts val="0"/>
              </a:spcAft>
              <a:buFont typeface="Wingdings"/>
              <a:buChar char=""/>
            </a:pPr>
            <a:r>
              <a:rPr lang="tr-TR" dirty="0">
                <a:latin typeface="Times New Roman"/>
                <a:ea typeface="Calibri"/>
                <a:cs typeface="Times New Roman"/>
              </a:rPr>
              <a:t>Bu okullara merkezi yerleştirme ile öğrenci alınmaktadır.</a:t>
            </a:r>
            <a:endParaRPr lang="tr-TR" dirty="0">
              <a:latin typeface="Calibri"/>
              <a:ea typeface="Calibri"/>
              <a:cs typeface="Times New Roman"/>
            </a:endParaRPr>
          </a:p>
          <a:p>
            <a:pPr marL="342900" lvl="0" indent="-342900">
              <a:lnSpc>
                <a:spcPct val="115000"/>
              </a:lnSpc>
              <a:spcAft>
                <a:spcPts val="0"/>
              </a:spcAft>
              <a:buFont typeface="Wingdings"/>
              <a:buChar char=""/>
            </a:pPr>
            <a:r>
              <a:rPr lang="tr-TR" dirty="0">
                <a:latin typeface="Times New Roman"/>
                <a:ea typeface="Calibri"/>
                <a:cs typeface="Times New Roman"/>
              </a:rPr>
              <a:t>İstanbul Prof. Dr. Mümtaz Turhan Sosyal Bilimler Lisesinde IB Programı uygulanmaktadır. Bakalorya programını takip ederek uluslararası geçerliliği olan IB diploması alan öğrenciler, yurt dışındaki pek çok üniversiteye girişte avantajlı duruma gelmekte, hatta bazı üniversitelere sınavsız kabul edilmektedirler. IB Programı, halen 125 ülkede uygulanmaktadır.</a:t>
            </a:r>
            <a:endParaRPr lang="tr-TR" dirty="0">
              <a:latin typeface="Calibri"/>
              <a:ea typeface="Calibri"/>
              <a:cs typeface="Times New Roman"/>
            </a:endParaRPr>
          </a:p>
          <a:p>
            <a:pPr marL="342900" lvl="0" indent="-342900">
              <a:lnSpc>
                <a:spcPct val="115000"/>
              </a:lnSpc>
              <a:spcAft>
                <a:spcPts val="0"/>
              </a:spcAft>
              <a:buFont typeface="Wingdings"/>
              <a:buChar char=""/>
            </a:pPr>
            <a:r>
              <a:rPr lang="tr-TR" dirty="0">
                <a:latin typeface="Times New Roman"/>
                <a:ea typeface="Calibri"/>
                <a:cs typeface="Times New Roman"/>
              </a:rPr>
              <a:t>Türkiye’de 91 Sosyal Bilimler Lisesi vardır ve bunların biri Sakarya’dadır.</a:t>
            </a:r>
            <a:endParaRPr lang="tr-TR" dirty="0">
              <a:latin typeface="Calibri"/>
              <a:ea typeface="Calibri"/>
              <a:cs typeface="Times New Roman"/>
            </a:endParaRPr>
          </a:p>
          <a:p>
            <a:pPr marL="342900" lvl="0" indent="-342900">
              <a:lnSpc>
                <a:spcPct val="115000"/>
              </a:lnSpc>
              <a:spcAft>
                <a:spcPts val="1000"/>
              </a:spcAft>
              <a:buFont typeface="Wingdings"/>
              <a:buChar char=""/>
            </a:pPr>
            <a:r>
              <a:rPr lang="tr-TR" dirty="0">
                <a:latin typeface="Times New Roman"/>
                <a:ea typeface="Calibri"/>
                <a:cs typeface="Times New Roman"/>
              </a:rPr>
              <a:t>Sosyal Bilimler Lisesinde Alınması Zorunlu Ortak Dersler(9.sınıf): Hazırlık Sınıfı Türk Dili ve Edebiyatı, Türk Dili ve Edebiyatı, Din Kültürü ve Ahlak Bilgisi, Tarih, TC. İnkılap Tarihi ve Atatürkçülük, Türk Kültür ve Medeniyet Tarihi, Çağdaş Türk ve Dünya Tarihi, Coğrafya, Matematik, Fizik, Kimya, Biyoloji, Felsefe, Birinci Yabancı Dil, İkinci Yabancı Dil, Beden Eğitimi ve Spor/ Müzik/ Görsel Sanatlar, Sağlık Bilgisi ve Trafik Kültürü, Sosyal Bilim Çalışmaları, Psikoloji, Sosyoloji, Sanat Tarihi, Mantık, Bilgisayar Bilimi, Osmanlı Türkçesi</a:t>
            </a:r>
            <a:endParaRPr lang="tr-TR" dirty="0">
              <a:latin typeface="Calibri"/>
              <a:ea typeface="Calibri"/>
              <a:cs typeface="Times New Roman"/>
            </a:endParaRPr>
          </a:p>
          <a:p>
            <a:pPr marL="0" lvl="0" indent="0">
              <a:lnSpc>
                <a:spcPct val="115000"/>
              </a:lnSpc>
              <a:spcAft>
                <a:spcPts val="1000"/>
              </a:spcAft>
              <a:buNone/>
            </a:pPr>
            <a:endParaRPr lang="tr-TR" sz="2000" dirty="0">
              <a:effectLst/>
              <a:latin typeface="Calibri"/>
              <a:ea typeface="Calibri"/>
              <a:cs typeface="Times New Roman"/>
            </a:endParaRPr>
          </a:p>
        </p:txBody>
      </p:sp>
    </p:spTree>
    <p:extLst>
      <p:ext uri="{BB962C8B-B14F-4D97-AF65-F5344CB8AC3E}">
        <p14:creationId xmlns:p14="http://schemas.microsoft.com/office/powerpoint/2010/main" val="643945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5760" y="1200150"/>
            <a:ext cx="11075670" cy="1892826"/>
          </a:xfrm>
          <a:prstGeom prst="rect">
            <a:avLst/>
          </a:prstGeom>
          <a:noFill/>
        </p:spPr>
        <p:txBody>
          <a:bodyPr wrap="square" rtlCol="0">
            <a:spAutoFit/>
          </a:bodyPr>
          <a:lstStyle/>
          <a:p>
            <a:pPr>
              <a:lnSpc>
                <a:spcPct val="115000"/>
              </a:lnSpc>
              <a:spcAft>
                <a:spcPts val="1000"/>
              </a:spcAft>
            </a:pPr>
            <a:r>
              <a:rPr lang="tr-TR" sz="2000" b="1" dirty="0">
                <a:solidFill>
                  <a:srgbClr val="FFFF00"/>
                </a:solidFill>
                <a:latin typeface="Comic Sans MS" pitchFamily="66" charset="0"/>
                <a:ea typeface="Calibri"/>
                <a:cs typeface="Times New Roman"/>
              </a:rPr>
              <a:t>İldeki Sosyal Bilimler Lisesi</a:t>
            </a:r>
            <a:r>
              <a:rPr lang="tr-TR" sz="2000" dirty="0">
                <a:solidFill>
                  <a:srgbClr val="FFFF00"/>
                </a:solidFill>
                <a:latin typeface="Comic Sans MS" pitchFamily="66" charset="0"/>
                <a:ea typeface="Calibri"/>
                <a:cs typeface="Times New Roman"/>
              </a:rPr>
              <a:t>  </a:t>
            </a:r>
          </a:p>
          <a:p>
            <a:pPr>
              <a:lnSpc>
                <a:spcPct val="115000"/>
              </a:lnSpc>
              <a:spcAft>
                <a:spcPts val="1000"/>
              </a:spcAft>
            </a:pPr>
            <a:r>
              <a:rPr lang="tr-TR" sz="2000" dirty="0">
                <a:latin typeface="Comic Sans MS" pitchFamily="66" charset="0"/>
                <a:ea typeface="Calibri"/>
                <a:cs typeface="Times New Roman"/>
              </a:rPr>
              <a:t>Cemil Meriç Sosyal Bilimler Lisesi: 90 kişi/354- 355 puan </a:t>
            </a:r>
            <a:r>
              <a:rPr lang="tr-TR" sz="2000" dirty="0" smtClean="0">
                <a:latin typeface="Comic Sans MS" pitchFamily="66" charset="0"/>
                <a:ea typeface="Calibri"/>
                <a:cs typeface="Times New Roman"/>
              </a:rPr>
              <a:t>= </a:t>
            </a:r>
            <a:r>
              <a:rPr lang="tr-TR" sz="2000" dirty="0" smtClean="0">
                <a:solidFill>
                  <a:srgbClr val="FF0000"/>
                </a:solidFill>
                <a:latin typeface="Comic Sans MS" pitchFamily="66" charset="0"/>
                <a:ea typeface="Calibri"/>
                <a:cs typeface="Times New Roman"/>
              </a:rPr>
              <a:t>351</a:t>
            </a:r>
            <a:endParaRPr lang="tr-TR" sz="2000" dirty="0">
              <a:solidFill>
                <a:srgbClr val="FF0000"/>
              </a:solidFill>
              <a:latin typeface="Comic Sans MS" pitchFamily="66" charset="0"/>
              <a:ea typeface="Calibri"/>
              <a:cs typeface="Times New Roman"/>
            </a:endParaRPr>
          </a:p>
          <a:p>
            <a:pPr>
              <a:lnSpc>
                <a:spcPct val="115000"/>
              </a:lnSpc>
              <a:spcAft>
                <a:spcPts val="1000"/>
              </a:spcAft>
            </a:pPr>
            <a:r>
              <a:rPr lang="tr-TR" sz="2000" b="1" dirty="0">
                <a:solidFill>
                  <a:srgbClr val="FFFF00"/>
                </a:solidFill>
                <a:latin typeface="Comic Sans MS" pitchFamily="66" charset="0"/>
                <a:ea typeface="Calibri"/>
                <a:cs typeface="Times New Roman"/>
              </a:rPr>
              <a:t>Türkiye’nin En İyi Sosyal Bilimler Lisesi </a:t>
            </a:r>
            <a:endParaRPr lang="tr-TR" sz="2000" dirty="0">
              <a:solidFill>
                <a:srgbClr val="FFFF00"/>
              </a:solidFill>
              <a:latin typeface="Comic Sans MS" pitchFamily="66" charset="0"/>
              <a:ea typeface="Calibri"/>
              <a:cs typeface="Times New Roman"/>
            </a:endParaRPr>
          </a:p>
          <a:p>
            <a:pPr marL="342900" lvl="0" indent="-342900">
              <a:lnSpc>
                <a:spcPct val="115000"/>
              </a:lnSpc>
              <a:spcAft>
                <a:spcPts val="0"/>
              </a:spcAft>
              <a:buFont typeface="Wingdings"/>
              <a:buChar char=""/>
            </a:pPr>
            <a:r>
              <a:rPr lang="tr-TR" sz="2000" b="1" dirty="0">
                <a:latin typeface="Comic Sans MS" pitchFamily="66" charset="0"/>
                <a:ea typeface="Calibri"/>
                <a:cs typeface="Times New Roman"/>
              </a:rPr>
              <a:t>Prof. Dr. Mümtaz Turhan Sosyal Bilimler Lisesi (İstanbul): 120 </a:t>
            </a:r>
            <a:r>
              <a:rPr lang="tr-TR" sz="2000" b="1" dirty="0" smtClean="0">
                <a:latin typeface="Comic Sans MS" pitchFamily="66" charset="0"/>
                <a:ea typeface="Calibri"/>
                <a:cs typeface="Times New Roman"/>
              </a:rPr>
              <a:t>kişi</a:t>
            </a:r>
            <a:endParaRPr lang="tr-TR" sz="2000" dirty="0">
              <a:latin typeface="Comic Sans MS" pitchFamily="66" charset="0"/>
              <a:ea typeface="Calibri"/>
              <a:cs typeface="Times New Roman"/>
            </a:endParaRPr>
          </a:p>
        </p:txBody>
      </p:sp>
    </p:spTree>
    <p:extLst>
      <p:ext uri="{BB962C8B-B14F-4D97-AF65-F5344CB8AC3E}">
        <p14:creationId xmlns:p14="http://schemas.microsoft.com/office/powerpoint/2010/main" val="1297090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9F86B3E-98FE-44D4-B38C-571FE7E31398}"/>
              </a:ext>
            </a:extLst>
          </p:cNvPr>
          <p:cNvSpPr>
            <a:spLocks noGrp="1"/>
          </p:cNvSpPr>
          <p:nvPr>
            <p:ph type="title"/>
          </p:nvPr>
        </p:nvSpPr>
        <p:spPr>
          <a:xfrm>
            <a:off x="1729740" y="387183"/>
            <a:ext cx="8610600" cy="1293028"/>
          </a:xfrm>
        </p:spPr>
        <p:txBody>
          <a:bodyPr>
            <a:normAutofit fontScale="90000"/>
          </a:bodyPr>
          <a:lstStyle/>
          <a:p>
            <a:pPr marL="228600" lvl="0" indent="-228600" algn="ctr">
              <a:lnSpc>
                <a:spcPct val="115000"/>
              </a:lnSpc>
              <a:spcBef>
                <a:spcPts val="1000"/>
              </a:spcBef>
              <a:spcAft>
                <a:spcPts val="1000"/>
              </a:spcAft>
            </a:pPr>
            <a:r>
              <a:rPr lang="tr-TR" sz="2800" b="1" cap="none" dirty="0" smtClean="0">
                <a:solidFill>
                  <a:srgbClr val="FFFF00"/>
                </a:solidFill>
                <a:latin typeface="Comic Sans MS" pitchFamily="66" charset="0"/>
                <a:ea typeface="Calibri"/>
                <a:cs typeface="Times New Roman"/>
              </a:rPr>
              <a:t>c.)Sınavla Öğrenci Alan Anadolu ve Meslek Liseleri</a:t>
            </a:r>
            <a:r>
              <a:rPr lang="tr-TR" sz="2000" cap="none" dirty="0">
                <a:solidFill>
                  <a:prstClr val="white"/>
                </a:solidFill>
                <a:latin typeface="Calibri"/>
                <a:ea typeface="Calibri"/>
                <a:cs typeface="Times New Roman"/>
              </a:rPr>
              <a:t/>
            </a:r>
            <a:br>
              <a:rPr lang="tr-TR" sz="2000" cap="none" dirty="0">
                <a:solidFill>
                  <a:prstClr val="white"/>
                </a:solidFill>
                <a:latin typeface="Calibri"/>
                <a:ea typeface="Calibri"/>
                <a:cs typeface="Times New Roman"/>
              </a:rPr>
            </a:br>
            <a:endParaRPr lang="tr-TR" dirty="0"/>
          </a:p>
        </p:txBody>
      </p:sp>
      <p:sp>
        <p:nvSpPr>
          <p:cNvPr id="3" name="İçerik Yer Tutucusu 2">
            <a:extLst>
              <a:ext uri="{FF2B5EF4-FFF2-40B4-BE49-F238E27FC236}">
                <a16:creationId xmlns:a16="http://schemas.microsoft.com/office/drawing/2014/main" xmlns="" id="{101551CF-31A1-410F-8F85-396508069896}"/>
              </a:ext>
            </a:extLst>
          </p:cNvPr>
          <p:cNvSpPr>
            <a:spLocks noGrp="1"/>
          </p:cNvSpPr>
          <p:nvPr>
            <p:ph idx="1"/>
          </p:nvPr>
        </p:nvSpPr>
        <p:spPr>
          <a:xfrm>
            <a:off x="720090" y="1691640"/>
            <a:ext cx="10820400" cy="4024125"/>
          </a:xfrm>
        </p:spPr>
        <p:txBody>
          <a:bodyPr>
            <a:normAutofit fontScale="85000" lnSpcReduction="20000"/>
          </a:bodyPr>
          <a:lstStyle/>
          <a:p>
            <a:pPr>
              <a:lnSpc>
                <a:spcPct val="115000"/>
              </a:lnSpc>
              <a:spcAft>
                <a:spcPts val="1000"/>
              </a:spcAft>
            </a:pPr>
            <a:r>
              <a:rPr lang="tr-TR" sz="2400" b="1" dirty="0">
                <a:solidFill>
                  <a:srgbClr val="FFFF00"/>
                </a:solidFill>
                <a:latin typeface="Times New Roman"/>
                <a:ea typeface="Calibri"/>
                <a:cs typeface="Times New Roman"/>
              </a:rPr>
              <a:t>Anadolu Liseleri</a:t>
            </a:r>
            <a:endParaRPr lang="tr-TR" sz="2000" dirty="0">
              <a:solidFill>
                <a:srgbClr val="FFFF00"/>
              </a:solidFill>
              <a:latin typeface="Calibri"/>
              <a:ea typeface="Calibri"/>
              <a:cs typeface="Times New Roman"/>
            </a:endParaRPr>
          </a:p>
          <a:p>
            <a:pPr>
              <a:lnSpc>
                <a:spcPct val="115000"/>
              </a:lnSpc>
              <a:spcAft>
                <a:spcPts val="1000"/>
              </a:spcAft>
            </a:pPr>
            <a:r>
              <a:rPr lang="tr-TR" sz="2400" b="1" dirty="0" err="1">
                <a:latin typeface="Times New Roman"/>
                <a:ea typeface="Calibri"/>
                <a:cs typeface="Times New Roman"/>
              </a:rPr>
              <a:t>Serdivan</a:t>
            </a:r>
            <a:r>
              <a:rPr lang="tr-TR" sz="2400" b="1" dirty="0">
                <a:latin typeface="Times New Roman"/>
                <a:ea typeface="Calibri"/>
                <a:cs typeface="Times New Roman"/>
              </a:rPr>
              <a:t> Sakarya Anadolu Lisesi :</a:t>
            </a:r>
            <a:r>
              <a:rPr lang="tr-TR" sz="2400" dirty="0">
                <a:latin typeface="Times New Roman"/>
                <a:ea typeface="Calibri"/>
                <a:cs typeface="Times New Roman"/>
              </a:rPr>
              <a:t>180 kontenjan.367-365 </a:t>
            </a:r>
            <a:r>
              <a:rPr lang="tr-TR" sz="2400" dirty="0" smtClean="0">
                <a:latin typeface="Times New Roman"/>
                <a:ea typeface="Calibri"/>
                <a:cs typeface="Times New Roman"/>
              </a:rPr>
              <a:t>puan=</a:t>
            </a:r>
            <a:r>
              <a:rPr lang="tr-TR" sz="2400" dirty="0" smtClean="0">
                <a:solidFill>
                  <a:srgbClr val="FF0000"/>
                </a:solidFill>
                <a:latin typeface="Times New Roman"/>
                <a:ea typeface="Calibri"/>
                <a:cs typeface="Times New Roman"/>
              </a:rPr>
              <a:t>435</a:t>
            </a:r>
            <a:endParaRPr lang="tr-TR" sz="2000" dirty="0">
              <a:solidFill>
                <a:srgbClr val="FF0000"/>
              </a:solidFill>
              <a:latin typeface="Calibri"/>
              <a:ea typeface="Calibri"/>
              <a:cs typeface="Times New Roman"/>
            </a:endParaRPr>
          </a:p>
          <a:p>
            <a:pPr>
              <a:lnSpc>
                <a:spcPct val="115000"/>
              </a:lnSpc>
              <a:spcAft>
                <a:spcPts val="1000"/>
              </a:spcAft>
            </a:pPr>
            <a:r>
              <a:rPr lang="tr-TR" sz="2400" b="1" dirty="0">
                <a:solidFill>
                  <a:srgbClr val="FFFF00"/>
                </a:solidFill>
                <a:latin typeface="Times New Roman"/>
                <a:ea typeface="Calibri"/>
                <a:cs typeface="Times New Roman"/>
              </a:rPr>
              <a:t>Ülkemizdeki Puanı En yüksek 5 Anadolu </a:t>
            </a:r>
            <a:r>
              <a:rPr lang="tr-TR" sz="2400" b="1" dirty="0" smtClean="0">
                <a:solidFill>
                  <a:srgbClr val="FFFF00"/>
                </a:solidFill>
                <a:latin typeface="Times New Roman"/>
                <a:ea typeface="Calibri"/>
                <a:cs typeface="Times New Roman"/>
              </a:rPr>
              <a:t>Lisesi</a:t>
            </a:r>
            <a:endParaRPr lang="tr-TR" sz="2000" dirty="0">
              <a:solidFill>
                <a:srgbClr val="FFFF00"/>
              </a:solidFill>
              <a:latin typeface="Calibri"/>
              <a:ea typeface="Calibri"/>
              <a:cs typeface="Times New Roman"/>
            </a:endParaRPr>
          </a:p>
          <a:p>
            <a:pPr marL="342900" lvl="0" indent="-342900">
              <a:lnSpc>
                <a:spcPct val="115000"/>
              </a:lnSpc>
              <a:spcAft>
                <a:spcPts val="0"/>
              </a:spcAft>
              <a:buFont typeface="Wingdings"/>
              <a:buChar char=""/>
            </a:pPr>
            <a:r>
              <a:rPr lang="tr-TR" sz="2400" b="1" dirty="0">
                <a:latin typeface="Times New Roman"/>
                <a:ea typeface="Calibri"/>
                <a:cs typeface="Times New Roman"/>
              </a:rPr>
              <a:t>Galatasaray </a:t>
            </a:r>
            <a:r>
              <a:rPr lang="tr-TR" sz="2400" b="1" dirty="0" smtClean="0">
                <a:latin typeface="Times New Roman"/>
                <a:ea typeface="Calibri"/>
                <a:cs typeface="Times New Roman"/>
              </a:rPr>
              <a:t>Lisesi</a:t>
            </a:r>
            <a:endParaRPr lang="tr-TR" sz="2000" dirty="0">
              <a:latin typeface="Calibri"/>
              <a:ea typeface="Calibri"/>
              <a:cs typeface="Times New Roman"/>
            </a:endParaRPr>
          </a:p>
          <a:p>
            <a:pPr marL="342900" lvl="0" indent="-342900">
              <a:lnSpc>
                <a:spcPct val="115000"/>
              </a:lnSpc>
              <a:spcAft>
                <a:spcPts val="0"/>
              </a:spcAft>
              <a:buFont typeface="Wingdings"/>
              <a:buChar char=""/>
            </a:pPr>
            <a:r>
              <a:rPr lang="tr-TR" sz="2400" b="1" dirty="0">
                <a:latin typeface="Times New Roman"/>
                <a:ea typeface="Calibri"/>
                <a:cs typeface="Times New Roman"/>
              </a:rPr>
              <a:t>İstanbul </a:t>
            </a:r>
            <a:r>
              <a:rPr lang="tr-TR" sz="2400" b="1" dirty="0" smtClean="0">
                <a:latin typeface="Times New Roman"/>
                <a:ea typeface="Calibri"/>
                <a:cs typeface="Times New Roman"/>
              </a:rPr>
              <a:t>Lisesi</a:t>
            </a:r>
            <a:endParaRPr lang="tr-TR" sz="2000" dirty="0">
              <a:latin typeface="Calibri"/>
              <a:ea typeface="Calibri"/>
              <a:cs typeface="Times New Roman"/>
            </a:endParaRPr>
          </a:p>
          <a:p>
            <a:pPr marL="342900" lvl="0" indent="-342900">
              <a:lnSpc>
                <a:spcPct val="115000"/>
              </a:lnSpc>
              <a:spcAft>
                <a:spcPts val="0"/>
              </a:spcAft>
              <a:buFont typeface="Wingdings"/>
              <a:buChar char=""/>
            </a:pPr>
            <a:r>
              <a:rPr lang="tr-TR" sz="2400" b="1" dirty="0">
                <a:latin typeface="Times New Roman"/>
                <a:ea typeface="Calibri"/>
                <a:cs typeface="Times New Roman"/>
              </a:rPr>
              <a:t>Beşiktaş Kabataş  Lisesi (İngilizce</a:t>
            </a:r>
            <a:r>
              <a:rPr lang="tr-TR" sz="2400" b="1" dirty="0" smtClean="0">
                <a:latin typeface="Times New Roman"/>
                <a:ea typeface="Calibri"/>
                <a:cs typeface="Times New Roman"/>
              </a:rPr>
              <a:t>)</a:t>
            </a:r>
            <a:endParaRPr lang="tr-TR" sz="2000" dirty="0">
              <a:latin typeface="Calibri"/>
              <a:ea typeface="Calibri"/>
              <a:cs typeface="Times New Roman"/>
            </a:endParaRPr>
          </a:p>
          <a:p>
            <a:pPr marL="342900" lvl="0" indent="-342900">
              <a:lnSpc>
                <a:spcPct val="115000"/>
              </a:lnSpc>
              <a:spcAft>
                <a:spcPts val="0"/>
              </a:spcAft>
              <a:buFont typeface="Wingdings"/>
              <a:buChar char=""/>
            </a:pPr>
            <a:r>
              <a:rPr lang="tr-TR" sz="2400" b="1" dirty="0">
                <a:latin typeface="Times New Roman"/>
                <a:ea typeface="Calibri"/>
                <a:cs typeface="Times New Roman"/>
              </a:rPr>
              <a:t>Beşiktaş Kabataş  Lisesi (Almanca</a:t>
            </a:r>
            <a:r>
              <a:rPr lang="tr-TR" sz="2400" b="1" dirty="0" smtClean="0">
                <a:latin typeface="Times New Roman"/>
                <a:ea typeface="Calibri"/>
                <a:cs typeface="Times New Roman"/>
              </a:rPr>
              <a:t>)</a:t>
            </a:r>
            <a:endParaRPr lang="tr-TR" sz="2000" dirty="0">
              <a:latin typeface="Calibri"/>
              <a:ea typeface="Calibri"/>
              <a:cs typeface="Times New Roman"/>
            </a:endParaRPr>
          </a:p>
          <a:p>
            <a:pPr marL="342900" lvl="0" indent="-342900">
              <a:lnSpc>
                <a:spcPct val="115000"/>
              </a:lnSpc>
              <a:spcAft>
                <a:spcPts val="1000"/>
              </a:spcAft>
              <a:buFont typeface="Wingdings"/>
              <a:buChar char=""/>
            </a:pPr>
            <a:r>
              <a:rPr lang="tr-TR" sz="2400" b="1" dirty="0">
                <a:latin typeface="Times New Roman"/>
                <a:ea typeface="Calibri"/>
                <a:cs typeface="Times New Roman"/>
              </a:rPr>
              <a:t>Cağaloğlu Anadolu Lisesi (İstanbul</a:t>
            </a:r>
            <a:r>
              <a:rPr lang="tr-TR" sz="2400" b="1" dirty="0" smtClean="0">
                <a:latin typeface="Times New Roman"/>
                <a:ea typeface="Calibri"/>
                <a:cs typeface="Times New Roman"/>
              </a:rPr>
              <a:t>)</a:t>
            </a:r>
            <a:endParaRPr lang="tr-TR" sz="2000" dirty="0">
              <a:latin typeface="Calibri"/>
              <a:ea typeface="Calibri"/>
              <a:cs typeface="Times New Roman"/>
            </a:endParaRPr>
          </a:p>
          <a:p>
            <a:pPr>
              <a:lnSpc>
                <a:spcPct val="115000"/>
              </a:lnSpc>
              <a:spcAft>
                <a:spcPts val="0"/>
              </a:spcAft>
            </a:pPr>
            <a:endParaRPr lang="tr-TR" sz="2000" dirty="0">
              <a:effectLst/>
              <a:latin typeface="Calibri"/>
              <a:ea typeface="Calibri"/>
              <a:cs typeface="Times New Roman"/>
            </a:endParaRPr>
          </a:p>
        </p:txBody>
      </p:sp>
    </p:spTree>
    <p:extLst>
      <p:ext uri="{BB962C8B-B14F-4D97-AF65-F5344CB8AC3E}">
        <p14:creationId xmlns:p14="http://schemas.microsoft.com/office/powerpoint/2010/main" val="420629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Metin kutusu 11"/>
          <p:cNvSpPr txBox="1"/>
          <p:nvPr/>
        </p:nvSpPr>
        <p:spPr>
          <a:xfrm>
            <a:off x="754380" y="605790"/>
            <a:ext cx="10767060" cy="6102889"/>
          </a:xfrm>
          <a:prstGeom prst="rect">
            <a:avLst/>
          </a:prstGeom>
          <a:noFill/>
        </p:spPr>
        <p:txBody>
          <a:bodyPr wrap="square" rtlCol="0">
            <a:spAutoFit/>
          </a:bodyPr>
          <a:lstStyle/>
          <a:p>
            <a:pPr>
              <a:lnSpc>
                <a:spcPct val="115000"/>
              </a:lnSpc>
              <a:spcAft>
                <a:spcPts val="1000"/>
              </a:spcAft>
            </a:pPr>
            <a:r>
              <a:rPr lang="tr-TR" b="1" dirty="0" smtClean="0">
                <a:solidFill>
                  <a:srgbClr val="FFFF00"/>
                </a:solidFill>
                <a:latin typeface="Comic Sans MS" pitchFamily="66" charset="0"/>
                <a:ea typeface="Calibri"/>
                <a:cs typeface="Times New Roman"/>
              </a:rPr>
              <a:t>d.)Mesleki </a:t>
            </a:r>
            <a:r>
              <a:rPr lang="tr-TR" b="1" dirty="0">
                <a:solidFill>
                  <a:srgbClr val="FFFF00"/>
                </a:solidFill>
                <a:latin typeface="Comic Sans MS" pitchFamily="66" charset="0"/>
                <a:ea typeface="Calibri"/>
                <a:cs typeface="Times New Roman"/>
              </a:rPr>
              <a:t>ve Teknik Anadolu Liseleri</a:t>
            </a:r>
            <a:endParaRPr lang="tr-TR" dirty="0">
              <a:solidFill>
                <a:srgbClr val="FFFF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Adapazarı Fatih Mesleki ve Teknik Anadolu Lisesi </a:t>
            </a:r>
            <a:r>
              <a:rPr lang="tr-TR" sz="1600" b="1" dirty="0">
                <a:latin typeface="Comic Sans MS" pitchFamily="66" charset="0"/>
                <a:ea typeface="Calibri"/>
                <a:cs typeface="Times New Roman"/>
              </a:rPr>
              <a:t>(Elektrik-Elektronik Teknolojisi Alanı): </a:t>
            </a:r>
            <a:r>
              <a:rPr lang="tr-TR" sz="1600" dirty="0">
                <a:latin typeface="Comic Sans MS" pitchFamily="66" charset="0"/>
                <a:ea typeface="Calibri"/>
                <a:cs typeface="Times New Roman"/>
              </a:rPr>
              <a:t>30 kontenjan. 224-214 </a:t>
            </a:r>
            <a:r>
              <a:rPr lang="tr-TR" sz="1600" dirty="0" smtClean="0">
                <a:latin typeface="Comic Sans MS" pitchFamily="66" charset="0"/>
                <a:ea typeface="Calibri"/>
                <a:cs typeface="Times New Roman"/>
              </a:rPr>
              <a:t>puan= </a:t>
            </a:r>
            <a:r>
              <a:rPr lang="tr-TR" sz="1600" dirty="0" smtClean="0">
                <a:solidFill>
                  <a:srgbClr val="FF0000"/>
                </a:solidFill>
                <a:latin typeface="Comic Sans MS" pitchFamily="66" charset="0"/>
                <a:ea typeface="Calibri"/>
                <a:cs typeface="Times New Roman"/>
              </a:rPr>
              <a:t>234</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Adapazarı Fatih Mesleki ve Teknik Anadolu Lisesi </a:t>
            </a:r>
            <a:r>
              <a:rPr lang="tr-TR" sz="1600" b="1" dirty="0">
                <a:latin typeface="Comic Sans MS" pitchFamily="66" charset="0"/>
                <a:ea typeface="Calibri"/>
                <a:cs typeface="Times New Roman"/>
              </a:rPr>
              <a:t>(Raylı Sistemler Teknolojisi Alanı): </a:t>
            </a:r>
            <a:r>
              <a:rPr lang="tr-TR" sz="1600" dirty="0">
                <a:latin typeface="Comic Sans MS" pitchFamily="66" charset="0"/>
                <a:ea typeface="Calibri"/>
                <a:cs typeface="Times New Roman"/>
              </a:rPr>
              <a:t>30 kontenjan. 236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237</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Adapazarı İMKB Mehmet Akif Ersoy Mesleki ve Teknik Anadolu Lisesi </a:t>
            </a:r>
            <a:r>
              <a:rPr lang="tr-TR" sz="1600" b="1" dirty="0">
                <a:latin typeface="Comic Sans MS" pitchFamily="66" charset="0"/>
                <a:ea typeface="Calibri"/>
                <a:cs typeface="Times New Roman"/>
              </a:rPr>
              <a:t>(Bilişim Teknolojileri):  </a:t>
            </a:r>
            <a:r>
              <a:rPr lang="tr-TR" sz="1600" dirty="0">
                <a:latin typeface="Comic Sans MS" pitchFamily="66" charset="0"/>
                <a:ea typeface="Calibri"/>
                <a:cs typeface="Times New Roman"/>
              </a:rPr>
              <a:t>30 kontenjan. 273-208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236</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Adapazarı İMKB Sakarya Mesleki ve Teknik Anadolu Lisesi </a:t>
            </a:r>
            <a:r>
              <a:rPr lang="tr-TR" sz="1600" b="1" dirty="0">
                <a:latin typeface="Comic Sans MS" pitchFamily="66" charset="0"/>
                <a:ea typeface="Calibri"/>
                <a:cs typeface="Times New Roman"/>
              </a:rPr>
              <a:t>(Elektrik-Elektronik Teknolojisi Alanı): </a:t>
            </a:r>
            <a:r>
              <a:rPr lang="tr-TR" sz="1600" dirty="0">
                <a:latin typeface="Comic Sans MS" pitchFamily="66" charset="0"/>
                <a:ea typeface="Calibri"/>
                <a:cs typeface="Times New Roman"/>
              </a:rPr>
              <a:t>30 kontenjan. 240-180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256</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Adapazarı İMKB Sakarya Mesleki ve Teknik Anadolu Lisesi</a:t>
            </a:r>
            <a:r>
              <a:rPr lang="tr-TR" sz="1600" b="1" dirty="0">
                <a:latin typeface="Comic Sans MS" pitchFamily="66" charset="0"/>
                <a:ea typeface="Calibri"/>
                <a:cs typeface="Times New Roman"/>
              </a:rPr>
              <a:t> ( Makine Teknolojisi Alanı): </a:t>
            </a:r>
            <a:r>
              <a:rPr lang="tr-TR" sz="1600" dirty="0">
                <a:latin typeface="Comic Sans MS" pitchFamily="66" charset="0"/>
                <a:ea typeface="Calibri"/>
                <a:cs typeface="Times New Roman"/>
              </a:rPr>
              <a:t>30 kontenjan. 232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237</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Sakarya Ticaret ve Sanayi Odası Motorlu Araçlar Teknolojisi Mesleki ve Teknik Anadolu Lisesi </a:t>
            </a:r>
            <a:r>
              <a:rPr lang="tr-TR" sz="1600" b="1" dirty="0">
                <a:latin typeface="Comic Sans MS" pitchFamily="66" charset="0"/>
                <a:ea typeface="Calibri"/>
                <a:cs typeface="Times New Roman"/>
              </a:rPr>
              <a:t>(Motorlu Araçlar Teknolojisi) </a:t>
            </a:r>
            <a:r>
              <a:rPr lang="tr-TR" sz="1600" b="1" dirty="0" err="1">
                <a:latin typeface="Comic Sans MS" pitchFamily="66" charset="0"/>
                <a:ea typeface="Calibri"/>
                <a:cs typeface="Times New Roman"/>
              </a:rPr>
              <a:t>Arifiye</a:t>
            </a:r>
            <a:r>
              <a:rPr lang="tr-TR" sz="1600" b="1" dirty="0">
                <a:latin typeface="Comic Sans MS" pitchFamily="66" charset="0"/>
                <a:ea typeface="Calibri"/>
                <a:cs typeface="Times New Roman"/>
              </a:rPr>
              <a:t> : </a:t>
            </a:r>
            <a:r>
              <a:rPr lang="tr-TR" sz="1600" dirty="0">
                <a:latin typeface="Comic Sans MS" pitchFamily="66" charset="0"/>
                <a:ea typeface="Calibri"/>
                <a:cs typeface="Times New Roman"/>
              </a:rPr>
              <a:t>90 kontenjan. 227-152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258</a:t>
            </a:r>
            <a:endParaRPr lang="tr-TR" sz="1600" dirty="0">
              <a:solidFill>
                <a:srgbClr val="FF0000"/>
              </a:solidFill>
              <a:latin typeface="Comic Sans MS" pitchFamily="66" charset="0"/>
              <a:ea typeface="Calibri"/>
              <a:cs typeface="Times New Roman"/>
            </a:endParaRPr>
          </a:p>
          <a:p>
            <a:pPr>
              <a:lnSpc>
                <a:spcPct val="115000"/>
              </a:lnSpc>
              <a:spcAft>
                <a:spcPts val="1000"/>
              </a:spcAft>
            </a:pPr>
            <a:r>
              <a:rPr lang="tr-TR" sz="1600" b="1" dirty="0">
                <a:solidFill>
                  <a:srgbClr val="FFFF00"/>
                </a:solidFill>
                <a:latin typeface="Comic Sans MS" pitchFamily="66" charset="0"/>
                <a:ea typeface="Calibri"/>
                <a:cs typeface="Times New Roman"/>
              </a:rPr>
              <a:t>Hendek Mesleki ve Teknik Anadolu Lisesi</a:t>
            </a:r>
            <a:r>
              <a:rPr lang="tr-TR" sz="1600" b="1" dirty="0">
                <a:latin typeface="Comic Sans MS" pitchFamily="66" charset="0"/>
                <a:ea typeface="Calibri"/>
                <a:cs typeface="Times New Roman"/>
              </a:rPr>
              <a:t>( Yenilebilir Enerji Teknolojileri): </a:t>
            </a:r>
            <a:r>
              <a:rPr lang="tr-TR" sz="1600" dirty="0">
                <a:latin typeface="Comic Sans MS" pitchFamily="66" charset="0"/>
                <a:ea typeface="Calibri"/>
                <a:cs typeface="Times New Roman"/>
              </a:rPr>
              <a:t>30 kontenjan. 193 </a:t>
            </a:r>
            <a:r>
              <a:rPr lang="tr-TR" sz="1600" dirty="0" smtClean="0">
                <a:latin typeface="Comic Sans MS" pitchFamily="66" charset="0"/>
                <a:ea typeface="Calibri"/>
                <a:cs typeface="Times New Roman"/>
              </a:rPr>
              <a:t>puan=</a:t>
            </a:r>
            <a:r>
              <a:rPr lang="tr-TR" sz="1600" dirty="0" smtClean="0">
                <a:solidFill>
                  <a:srgbClr val="FF0000"/>
                </a:solidFill>
                <a:latin typeface="Comic Sans MS" pitchFamily="66" charset="0"/>
                <a:ea typeface="Calibri"/>
                <a:cs typeface="Times New Roman"/>
              </a:rPr>
              <a:t>207</a:t>
            </a:r>
            <a:r>
              <a:rPr lang="tr-TR" sz="1600" dirty="0" smtClean="0">
                <a:latin typeface="Comic Sans MS" pitchFamily="66" charset="0"/>
                <a:ea typeface="Calibri"/>
                <a:cs typeface="Times New Roman"/>
              </a:rPr>
              <a:t> </a:t>
            </a:r>
            <a:r>
              <a:rPr lang="tr-TR" sz="1600" dirty="0">
                <a:latin typeface="Comic Sans MS" pitchFamily="66" charset="0"/>
                <a:ea typeface="Calibri"/>
                <a:cs typeface="Times New Roman"/>
              </a:rPr>
              <a:t>Bu alanda verilen eğitim elektronik, mekanik ve yazılım bilimleri kullanılarak ve elektrik enerjisinin üretilmesi ve endüstriyel kullanım uygulamasını gerçekleştirecek kalifiye eleman yetiştirilmesi amaçlanmaktadır. Yenilenebilir enerji sistemlerinin verimliliğinin artırılması ve üretim maliyetlerinin düşürülmesi için gerekli potansiyelin kullanılması önemlidir.</a:t>
            </a:r>
            <a:endParaRPr lang="tr-TR" sz="1600" dirty="0">
              <a:effectLst/>
              <a:latin typeface="Comic Sans MS" pitchFamily="66" charset="0"/>
              <a:ea typeface="Calibri"/>
              <a:cs typeface="Times New Roman"/>
            </a:endParaRPr>
          </a:p>
        </p:txBody>
      </p:sp>
    </p:spTree>
    <p:extLst>
      <p:ext uri="{BB962C8B-B14F-4D97-AF65-F5344CB8AC3E}">
        <p14:creationId xmlns:p14="http://schemas.microsoft.com/office/powerpoint/2010/main" val="1416639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2940" y="662940"/>
            <a:ext cx="10820400" cy="5497830"/>
          </a:xfrm>
        </p:spPr>
        <p:txBody>
          <a:bodyPr>
            <a:normAutofit fontScale="25000" lnSpcReduction="20000"/>
          </a:bodyPr>
          <a:lstStyle/>
          <a:p>
            <a:pPr marL="0" indent="0">
              <a:lnSpc>
                <a:spcPct val="115000"/>
              </a:lnSpc>
              <a:spcAft>
                <a:spcPts val="1000"/>
              </a:spcAft>
              <a:buNone/>
            </a:pPr>
            <a:r>
              <a:rPr lang="tr-TR" sz="6400" b="1" dirty="0">
                <a:solidFill>
                  <a:srgbClr val="FFFF00"/>
                </a:solidFill>
                <a:latin typeface="Comic Sans MS" pitchFamily="66" charset="0"/>
                <a:ea typeface="Calibri"/>
                <a:cs typeface="Times New Roman"/>
              </a:rPr>
              <a:t>e</a:t>
            </a:r>
            <a:r>
              <a:rPr lang="tr-TR" sz="6400" b="1" dirty="0" smtClean="0">
                <a:solidFill>
                  <a:srgbClr val="FFFF00"/>
                </a:solidFill>
                <a:latin typeface="Comic Sans MS" pitchFamily="66" charset="0"/>
                <a:ea typeface="Calibri"/>
                <a:cs typeface="Times New Roman"/>
              </a:rPr>
              <a:t>.)Proje </a:t>
            </a:r>
            <a:r>
              <a:rPr lang="tr-TR" sz="6400" b="1" dirty="0">
                <a:solidFill>
                  <a:srgbClr val="FFFF00"/>
                </a:solidFill>
                <a:latin typeface="Comic Sans MS" pitchFamily="66" charset="0"/>
                <a:ea typeface="Calibri"/>
                <a:cs typeface="Times New Roman"/>
              </a:rPr>
              <a:t>İmam Hatip Liseleri</a:t>
            </a:r>
            <a:endParaRPr lang="tr-TR" sz="6400" dirty="0">
              <a:solidFill>
                <a:srgbClr val="FFFF00"/>
              </a:solidFill>
              <a:latin typeface="Comic Sans MS" pitchFamily="66" charset="0"/>
              <a:ea typeface="Calibri"/>
              <a:cs typeface="Times New Roman"/>
            </a:endParaRPr>
          </a:p>
          <a:p>
            <a:pPr>
              <a:lnSpc>
                <a:spcPct val="115000"/>
              </a:lnSpc>
              <a:spcAft>
                <a:spcPts val="1000"/>
              </a:spcAft>
            </a:pPr>
            <a:r>
              <a:rPr lang="tr-TR" sz="6400" dirty="0">
                <a:latin typeface="Comic Sans MS" pitchFamily="66" charset="0"/>
                <a:ea typeface="Calibri"/>
                <a:cs typeface="Times New Roman"/>
              </a:rPr>
              <a:t>Bütün lise türlerinde dersler 9. Ve 10. Sınıfta aynıdır. Anadolu imam hatip liselerinde öğrenciler 11. sınıflarda 16 saat, 12. sınıflarda 18 saat ders seçerek Fen Bilimleri, Sosyal Bilimler, Eşit Ağırlık, Yabancı Dil alanlarında bir üst öğrenime hazırlanmaktadırlar. Ayrıca imam hatip okullarına özgü olan Kur’an-ı Kerim, Tefsir, Hadis, Fıkıh, Kelam, </a:t>
            </a:r>
            <a:r>
              <a:rPr lang="tr-TR" sz="6400" dirty="0" err="1">
                <a:latin typeface="Comic Sans MS" pitchFamily="66" charset="0"/>
                <a:ea typeface="Calibri"/>
                <a:cs typeface="Times New Roman"/>
              </a:rPr>
              <a:t>Akaid</a:t>
            </a:r>
            <a:r>
              <a:rPr lang="tr-TR" sz="6400" dirty="0">
                <a:latin typeface="Comic Sans MS" pitchFamily="66" charset="0"/>
                <a:ea typeface="Calibri"/>
                <a:cs typeface="Times New Roman"/>
              </a:rPr>
              <a:t>, Siyer, Dinler Tarihi, Hitabet ve Meslekî Uygulama, İslam Kültür ve Medeniyeti dersleri almaktadır.</a:t>
            </a:r>
          </a:p>
          <a:p>
            <a:pPr>
              <a:lnSpc>
                <a:spcPct val="115000"/>
              </a:lnSpc>
              <a:spcAft>
                <a:spcPts val="1000"/>
              </a:spcAft>
            </a:pPr>
            <a:r>
              <a:rPr lang="tr-TR" sz="6400" b="1" dirty="0">
                <a:latin typeface="Comic Sans MS" pitchFamily="66" charset="0"/>
                <a:ea typeface="Calibri"/>
                <a:cs typeface="Times New Roman"/>
              </a:rPr>
              <a:t>Amaç:</a:t>
            </a:r>
            <a:r>
              <a:rPr lang="tr-TR" sz="6400" dirty="0">
                <a:latin typeface="Comic Sans MS" pitchFamily="66" charset="0"/>
                <a:ea typeface="Calibri"/>
                <a:cs typeface="Times New Roman"/>
              </a:rPr>
              <a:t> Fen ve Sosyal bilimler okumak isteyen öğrencilere Öğrenciler 10. sınıftan itibaren fen bilimleri alanı veya sosyal bilimler alanında ders seçebilmektedir. Bu dersler, öğrencinin devam edeceği alan, öğrencinin ilgi ve istekleri, derslerdeki başarı durumu ve hedeflediği yükseköğretim programı doğrultusunda öğrenci, veli ve okul tarafından ortaklaşa belirlenmektedir. Öğrenciler belirledikleri alan doğrultusunda fen veya sosyal bilimler alanı ile ilgili dersleri 10. sınıfta 2 saat, 11. sınıfta 18 saat, 12. sınıfta 20 saat almaktadırlar.</a:t>
            </a:r>
          </a:p>
          <a:p>
            <a:pPr>
              <a:lnSpc>
                <a:spcPct val="115000"/>
              </a:lnSpc>
              <a:spcAft>
                <a:spcPts val="1000"/>
              </a:spcAft>
            </a:pPr>
            <a:r>
              <a:rPr lang="tr-TR" sz="6400" b="1" dirty="0">
                <a:latin typeface="Comic Sans MS" pitchFamily="66" charset="0"/>
                <a:ea typeface="Calibri"/>
                <a:cs typeface="Times New Roman"/>
              </a:rPr>
              <a:t>Proje Okulları: </a:t>
            </a:r>
            <a:endParaRPr lang="tr-TR" sz="6400" dirty="0">
              <a:latin typeface="Comic Sans MS" pitchFamily="66" charset="0"/>
              <a:ea typeface="Calibri"/>
              <a:cs typeface="Times New Roman"/>
            </a:endParaRPr>
          </a:p>
          <a:p>
            <a:pPr>
              <a:lnSpc>
                <a:spcPct val="115000"/>
              </a:lnSpc>
              <a:spcAft>
                <a:spcPts val="1000"/>
              </a:spcAft>
            </a:pPr>
            <a:r>
              <a:rPr lang="tr-TR" sz="6400" b="1" dirty="0">
                <a:solidFill>
                  <a:srgbClr val="FFFF00"/>
                </a:solidFill>
                <a:latin typeface="Comic Sans MS" pitchFamily="66" charset="0"/>
                <a:ea typeface="Calibri"/>
                <a:cs typeface="Times New Roman"/>
              </a:rPr>
              <a:t>Adapazarı İmam Hatip (Fen ve Sosyal Bilimler) Proje Lisesi:</a:t>
            </a:r>
            <a:r>
              <a:rPr lang="tr-TR" sz="6400" dirty="0">
                <a:solidFill>
                  <a:srgbClr val="FFFF00"/>
                </a:solidFill>
                <a:latin typeface="Comic Sans MS" pitchFamily="66" charset="0"/>
                <a:ea typeface="Calibri"/>
                <a:cs typeface="Times New Roman"/>
              </a:rPr>
              <a:t> </a:t>
            </a:r>
            <a:r>
              <a:rPr lang="tr-TR" sz="6400" dirty="0">
                <a:latin typeface="Comic Sans MS" pitchFamily="66" charset="0"/>
                <a:ea typeface="Calibri"/>
                <a:cs typeface="Times New Roman"/>
              </a:rPr>
              <a:t>120 kontenjanı vardır. 318-315 </a:t>
            </a:r>
            <a:r>
              <a:rPr lang="tr-TR" sz="6400" dirty="0" smtClean="0">
                <a:latin typeface="Comic Sans MS" pitchFamily="66" charset="0"/>
                <a:ea typeface="Calibri"/>
                <a:cs typeface="Times New Roman"/>
              </a:rPr>
              <a:t>puan=</a:t>
            </a:r>
            <a:r>
              <a:rPr lang="tr-TR" sz="6400" dirty="0" smtClean="0">
                <a:solidFill>
                  <a:srgbClr val="FF0000"/>
                </a:solidFill>
                <a:latin typeface="Comic Sans MS" pitchFamily="66" charset="0"/>
                <a:ea typeface="Calibri"/>
                <a:cs typeface="Times New Roman"/>
              </a:rPr>
              <a:t>380</a:t>
            </a:r>
            <a:endParaRPr lang="tr-TR" sz="6400" dirty="0">
              <a:solidFill>
                <a:srgbClr val="FF0000"/>
              </a:solidFill>
              <a:latin typeface="Comic Sans MS" pitchFamily="66" charset="0"/>
              <a:ea typeface="Calibri"/>
              <a:cs typeface="Times New Roman"/>
            </a:endParaRPr>
          </a:p>
          <a:p>
            <a:pPr>
              <a:lnSpc>
                <a:spcPct val="115000"/>
              </a:lnSpc>
              <a:spcAft>
                <a:spcPts val="1000"/>
              </a:spcAft>
            </a:pPr>
            <a:r>
              <a:rPr lang="tr-TR" sz="6400" b="1" dirty="0">
                <a:solidFill>
                  <a:srgbClr val="FFFF00"/>
                </a:solidFill>
                <a:latin typeface="Comic Sans MS" pitchFamily="66" charset="0"/>
                <a:ea typeface="Calibri"/>
                <a:cs typeface="Times New Roman"/>
              </a:rPr>
              <a:t>Akyazı Kız İmam Hatip(Fen ve Sosyal Bilimler) Proje Lisesi:  Lisesi: </a:t>
            </a:r>
            <a:r>
              <a:rPr lang="tr-TR" sz="6400" dirty="0">
                <a:latin typeface="Comic Sans MS" pitchFamily="66" charset="0"/>
                <a:ea typeface="Calibri"/>
                <a:cs typeface="Times New Roman"/>
              </a:rPr>
              <a:t>60 kontenjan. 286-273 </a:t>
            </a:r>
            <a:r>
              <a:rPr lang="tr-TR" sz="6400" dirty="0" smtClean="0">
                <a:latin typeface="Comic Sans MS" pitchFamily="66" charset="0"/>
                <a:ea typeface="Calibri"/>
                <a:cs typeface="Times New Roman"/>
              </a:rPr>
              <a:t>puan=</a:t>
            </a:r>
            <a:r>
              <a:rPr lang="tr-TR" sz="6400" dirty="0" smtClean="0">
                <a:solidFill>
                  <a:srgbClr val="FF0000"/>
                </a:solidFill>
                <a:latin typeface="Comic Sans MS" pitchFamily="66" charset="0"/>
                <a:ea typeface="Calibri"/>
                <a:cs typeface="Times New Roman"/>
              </a:rPr>
              <a:t>320</a:t>
            </a:r>
            <a:endParaRPr lang="tr-TR" sz="6400" dirty="0">
              <a:solidFill>
                <a:srgbClr val="FF0000"/>
              </a:solidFill>
              <a:latin typeface="Comic Sans MS" pitchFamily="66" charset="0"/>
              <a:ea typeface="Calibri"/>
              <a:cs typeface="Times New Roman"/>
            </a:endParaRPr>
          </a:p>
          <a:p>
            <a:pPr>
              <a:lnSpc>
                <a:spcPct val="115000"/>
              </a:lnSpc>
              <a:spcAft>
                <a:spcPts val="1000"/>
              </a:spcAft>
            </a:pPr>
            <a:r>
              <a:rPr lang="tr-TR" sz="6400" b="1" dirty="0" err="1">
                <a:solidFill>
                  <a:srgbClr val="FFFF00"/>
                </a:solidFill>
                <a:latin typeface="Comic Sans MS" pitchFamily="66" charset="0"/>
                <a:ea typeface="Calibri"/>
                <a:cs typeface="Times New Roman"/>
              </a:rPr>
              <a:t>Serdivan</a:t>
            </a:r>
            <a:r>
              <a:rPr lang="tr-TR" sz="6400" b="1" dirty="0">
                <a:solidFill>
                  <a:srgbClr val="FFFF00"/>
                </a:solidFill>
                <a:latin typeface="Comic Sans MS" pitchFamily="66" charset="0"/>
                <a:ea typeface="Calibri"/>
                <a:cs typeface="Times New Roman"/>
              </a:rPr>
              <a:t> Şehit Yılmaz Ercan Kız Anadolu İmam Hatip(Fen ve Sosyal Bilimler) Proje Lisesi:  </a:t>
            </a:r>
            <a:r>
              <a:rPr lang="tr-TR" sz="6400" b="1" dirty="0">
                <a:latin typeface="Comic Sans MS" pitchFamily="66" charset="0"/>
                <a:ea typeface="Calibri"/>
                <a:cs typeface="Times New Roman"/>
              </a:rPr>
              <a:t>Lisesi : </a:t>
            </a:r>
            <a:r>
              <a:rPr lang="tr-TR" sz="6400" dirty="0">
                <a:solidFill>
                  <a:srgbClr val="FF0000"/>
                </a:solidFill>
                <a:latin typeface="Comic Sans MS" pitchFamily="66" charset="0"/>
                <a:ea typeface="Calibri"/>
                <a:cs typeface="Times New Roman"/>
              </a:rPr>
              <a:t>120</a:t>
            </a:r>
            <a:r>
              <a:rPr lang="tr-TR" sz="6400" dirty="0">
                <a:latin typeface="Comic Sans MS" pitchFamily="66" charset="0"/>
                <a:ea typeface="Calibri"/>
                <a:cs typeface="Times New Roman"/>
              </a:rPr>
              <a:t> kontenjan. 328-321 </a:t>
            </a:r>
            <a:r>
              <a:rPr lang="tr-TR" sz="6400" dirty="0" smtClean="0">
                <a:latin typeface="Comic Sans MS" pitchFamily="66" charset="0"/>
                <a:ea typeface="Calibri"/>
                <a:cs typeface="Times New Roman"/>
              </a:rPr>
              <a:t>puan=402</a:t>
            </a:r>
            <a:endParaRPr lang="tr-TR" sz="6400" dirty="0">
              <a:latin typeface="Comic Sans MS" pitchFamily="66" charset="0"/>
              <a:ea typeface="Calibri"/>
              <a:cs typeface="Times New Roman"/>
            </a:endParaRPr>
          </a:p>
          <a:p>
            <a:endParaRPr lang="tr-TR" dirty="0" smtClean="0"/>
          </a:p>
        </p:txBody>
      </p:sp>
    </p:spTree>
    <p:extLst>
      <p:ext uri="{BB962C8B-B14F-4D97-AF65-F5344CB8AC3E}">
        <p14:creationId xmlns:p14="http://schemas.microsoft.com/office/powerpoint/2010/main" val="3334267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TM04033937[[fn=Uçak İzi]]</Template>
  <TotalTime>734</TotalTime>
  <Words>1799</Words>
  <Application>Microsoft Office PowerPoint</Application>
  <PresentationFormat>Özel</PresentationFormat>
  <Paragraphs>166</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Uçak İzi</vt:lpstr>
      <vt:lpstr>      ORTAÖĞRETİM KURUMLARI</vt:lpstr>
      <vt:lpstr>PowerPoint Sunusu</vt:lpstr>
      <vt:lpstr>  1.SINAVLA ALAN (NİTELİKLİ) ORTAÖĞRETİM KURUMLARI  </vt:lpstr>
      <vt:lpstr>PowerPoint Sunusu</vt:lpstr>
      <vt:lpstr>PowerPoint Sunusu</vt:lpstr>
      <vt:lpstr>PowerPoint Sunusu</vt:lpstr>
      <vt:lpstr>c.)Sınavla Öğrenci Alan Anadolu ve Meslek Liseleri </vt:lpstr>
      <vt:lpstr>PowerPoint Sunusu</vt:lpstr>
      <vt:lpstr>PowerPoint Sunusu</vt:lpstr>
      <vt:lpstr>2.SINAVSIZ (MAHALLİ YERLEŞTİRME) İLE ÖĞRENCİ ALAN ORTAÖĞRETİM KURUMLARI</vt:lpstr>
      <vt:lpstr>PowerPoint Sunusu</vt:lpstr>
      <vt:lpstr>b.)Mesleki ve Teknik Anadolu Liseleri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5. MESLEKİ(ÇIRAKLIK) EĞİTİM MERKEZİ</vt:lpstr>
      <vt:lpstr> 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lgbti</dc:title>
  <dc:creator>Gülten TAFLIOĞLU</dc:creator>
  <cp:lastModifiedBy>bt12</cp:lastModifiedBy>
  <cp:revision>78</cp:revision>
  <dcterms:created xsi:type="dcterms:W3CDTF">2018-04-03T07:46:51Z</dcterms:created>
  <dcterms:modified xsi:type="dcterms:W3CDTF">2019-09-17T08:19:19Z</dcterms:modified>
</cp:coreProperties>
</file>