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86" r:id="rId2"/>
    <p:sldId id="373" r:id="rId3"/>
    <p:sldId id="385" r:id="rId4"/>
    <p:sldId id="338" r:id="rId5"/>
    <p:sldId id="370" r:id="rId6"/>
    <p:sldId id="374" r:id="rId7"/>
    <p:sldId id="369" r:id="rId8"/>
    <p:sldId id="306" r:id="rId9"/>
    <p:sldId id="376" r:id="rId10"/>
    <p:sldId id="307" r:id="rId11"/>
    <p:sldId id="378" r:id="rId12"/>
    <p:sldId id="383" r:id="rId13"/>
    <p:sldId id="379" r:id="rId14"/>
    <p:sldId id="381" r:id="rId15"/>
    <p:sldId id="382" r:id="rId16"/>
    <p:sldId id="384" r:id="rId17"/>
    <p:sldId id="377" r:id="rId18"/>
    <p:sldId id="387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-111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DB63-0917-4EB1-ABAD-E0F57F3BCEEF}" type="datetimeFigureOut">
              <a:rPr lang="tr-TR" smtClean="0"/>
              <a:pPr/>
              <a:t>20.10.2018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E02C-1042-4B85-904F-F4F3C6F179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7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50C13A-9030-4C27-A257-D0E1A52894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28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5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1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7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95766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9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3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1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4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9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8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34AF70B-B820-4C4E-AF9C-0BE1B9BEAD34}" type="datetimeFigureOut">
              <a:rPr lang="tr-TR" smtClean="0">
                <a:solidFill>
                  <a:prstClr val="white"/>
                </a:solidFill>
              </a:rPr>
              <a:pPr/>
              <a:t>20.10.2018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50C13A-9030-4C27-A257-D0E1A528948E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tr-TR" dirty="0"/>
          </a:p>
          <a:p>
            <a:pPr lvl="0"/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" y="260648"/>
            <a:ext cx="9124030" cy="45624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99592" y="515719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dirty="0">
                <a:solidFill>
                  <a:srgbClr val="FF388C">
                    <a:lumMod val="75000"/>
                  </a:srgbClr>
                </a:solidFill>
                <a:latin typeface="Century Schoolbook" pitchFamily="18" charset="0"/>
              </a:rPr>
              <a:t>OKUL REHBER ÖĞRETMENİ </a:t>
            </a:r>
          </a:p>
          <a:p>
            <a:pPr lvl="0" algn="ctr"/>
            <a:r>
              <a:rPr lang="tr-TR" sz="2400" dirty="0">
                <a:solidFill>
                  <a:srgbClr val="FF388C">
                    <a:lumMod val="75000"/>
                  </a:srgbClr>
                </a:solidFill>
                <a:latin typeface="Century Schoolbook" pitchFamily="18" charset="0"/>
              </a:rPr>
              <a:t>NİĞMET YILMAZ</a:t>
            </a:r>
            <a:endParaRPr lang="tr-TR" sz="2400" dirty="0">
              <a:solidFill>
                <a:srgbClr val="FF388C">
                  <a:lumMod val="75000"/>
                </a:srgb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828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İşitsel Öğrenciler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60" y="1340768"/>
            <a:ext cx="8229600" cy="525658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400" dirty="0" smtClean="0">
                <a:latin typeface="Arial" pitchFamily="34" charset="0"/>
                <a:ea typeface="Calibri"/>
                <a:cs typeface="Arial" pitchFamily="34" charset="0"/>
              </a:rPr>
              <a:t>Derste </a:t>
            </a:r>
            <a:r>
              <a:rPr lang="tr-TR" sz="2400" dirty="0">
                <a:latin typeface="Arial" pitchFamily="34" charset="0"/>
                <a:ea typeface="Calibri"/>
                <a:cs typeface="Arial" pitchFamily="34" charset="0"/>
              </a:rPr>
              <a:t>kendi kendilerine de olsa konuşurlar.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400" dirty="0">
                <a:latin typeface="Arial" pitchFamily="34" charset="0"/>
                <a:ea typeface="Calibri"/>
                <a:cs typeface="Arial" pitchFamily="34" charset="0"/>
              </a:rPr>
              <a:t>Sessiz okumakta zorluk çekerler çünkü kulaklarının duymadıklarını anlamakta zorlanırlar.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400" dirty="0">
                <a:latin typeface="Arial" pitchFamily="34" charset="0"/>
                <a:ea typeface="Calibri"/>
                <a:cs typeface="Arial" pitchFamily="34" charset="0"/>
              </a:rPr>
              <a:t>Konuşmaları, jest ve mimikleri taklit edebilirler.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400" dirty="0">
                <a:latin typeface="Arial" pitchFamily="34" charset="0"/>
                <a:ea typeface="Calibri"/>
                <a:cs typeface="Arial" pitchFamily="34" charset="0"/>
              </a:rPr>
              <a:t>Sınıf içerisinde sesten çok rahatsız olurlar. Konsantre olabilmeleri için hiçbir sesin olmamasını isterler.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400" dirty="0">
                <a:latin typeface="Arial" pitchFamily="34" charset="0"/>
                <a:ea typeface="Calibri"/>
                <a:cs typeface="Arial" pitchFamily="34" charset="0"/>
              </a:rPr>
              <a:t>Düşünürken de düşündüklerini sesli hale getirirler.   </a:t>
            </a:r>
          </a:p>
        </p:txBody>
      </p:sp>
    </p:spTree>
    <p:extLst>
      <p:ext uri="{BB962C8B-B14F-4D97-AF65-F5344CB8AC3E}">
        <p14:creationId xmlns:p14="http://schemas.microsoft.com/office/powerpoint/2010/main" val="423748735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itchFamily="34" charset="0"/>
                <a:cs typeface="Arial" pitchFamily="34" charset="0"/>
              </a:rPr>
              <a:t>İşitsel Öğrenciler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60" y="1340768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8000" dirty="0" smtClean="0">
                <a:latin typeface="Arial" pitchFamily="34" charset="0"/>
                <a:ea typeface="Calibri"/>
                <a:cs typeface="Arial" pitchFamily="34" charset="0"/>
              </a:rPr>
              <a:t>En </a:t>
            </a:r>
            <a:r>
              <a:rPr lang="tr-TR" sz="8000" dirty="0">
                <a:latin typeface="Arial" pitchFamily="34" charset="0"/>
                <a:ea typeface="Calibri"/>
                <a:cs typeface="Arial" pitchFamily="34" charset="0"/>
              </a:rPr>
              <a:t>iyi işiterek ve konuşarak öğrenirler. </a:t>
            </a:r>
            <a:r>
              <a:rPr lang="tr-TR" sz="8000" spc="20" dirty="0">
                <a:latin typeface="Arial" pitchFamily="34" charset="0"/>
                <a:ea typeface="Calibri"/>
                <a:cs typeface="Arial" pitchFamily="34" charset="0"/>
              </a:rPr>
              <a:t>Fakat öğretmen dersi anlattığı sırada konuşuyor olma ihtimalleri </a:t>
            </a:r>
            <a:r>
              <a:rPr lang="tr-TR" sz="8000" spc="15" dirty="0">
                <a:latin typeface="Arial" pitchFamily="34" charset="0"/>
                <a:ea typeface="Calibri"/>
                <a:cs typeface="Arial" pitchFamily="34" charset="0"/>
              </a:rPr>
              <a:t>yüksektir. O nedenle derse kulak vermeleri gerekir.</a:t>
            </a:r>
            <a:endParaRPr lang="tr-TR" sz="8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8000" dirty="0">
                <a:latin typeface="Arial" pitchFamily="34" charset="0"/>
                <a:ea typeface="Calibri"/>
                <a:cs typeface="Arial" pitchFamily="34" charset="0"/>
              </a:rPr>
              <a:t>Yabancı dil öğrenmeye yatkındırlar.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8000" dirty="0">
                <a:latin typeface="Arial" pitchFamily="34" charset="0"/>
                <a:ea typeface="Calibri"/>
                <a:cs typeface="Arial" pitchFamily="34" charset="0"/>
              </a:rPr>
              <a:t>Konuşma ve dinleme becerileri çok iyidir. Okuma ve yazma becerilerinde zorlanırlar.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8000" spc="15" dirty="0">
                <a:latin typeface="Arial" pitchFamily="34" charset="0"/>
                <a:ea typeface="Calibri"/>
                <a:cs typeface="Arial" pitchFamily="34" charset="0"/>
              </a:rPr>
              <a:t>Öğrenirken konuşarak veya sesli okuyarak öğrenirler </a:t>
            </a:r>
            <a:r>
              <a:rPr lang="tr-TR" sz="8000" spc="5" dirty="0">
                <a:latin typeface="Arial" pitchFamily="34" charset="0"/>
                <a:ea typeface="Calibri"/>
                <a:cs typeface="Arial" pitchFamily="34" charset="0"/>
              </a:rPr>
              <a:t>ve hatırlarken de aynı şekilde biri kendilerine okuyormuş </a:t>
            </a:r>
            <a:r>
              <a:rPr lang="tr-TR" sz="8000" dirty="0">
                <a:latin typeface="Arial" pitchFamily="34" charset="0"/>
                <a:ea typeface="Calibri"/>
                <a:cs typeface="Arial" pitchFamily="34" charset="0"/>
              </a:rPr>
              <a:t>ya da söylüyormuş gibi hatırlarlar.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8000" dirty="0">
                <a:latin typeface="Arial" pitchFamily="34" charset="0"/>
                <a:ea typeface="Calibri"/>
                <a:cs typeface="Arial" pitchFamily="34" charset="0"/>
              </a:rPr>
              <a:t>Problemde verileni ve isteneni kavramak için sesli düşünürler.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8000" spc="10" dirty="0">
                <a:latin typeface="Arial" pitchFamily="34" charset="0"/>
                <a:ea typeface="Calibri"/>
                <a:cs typeface="Arial" pitchFamily="34" charset="0"/>
              </a:rPr>
              <a:t>Bir kelimenin yazı</a:t>
            </a:r>
            <a:r>
              <a:rPr lang="tr-TR" sz="8000" spc="5" dirty="0">
                <a:latin typeface="Arial" pitchFamily="34" charset="0"/>
                <a:ea typeface="Calibri"/>
                <a:cs typeface="Arial" pitchFamily="34" charset="0"/>
              </a:rPr>
              <a:t>lışını hatırlamak için kelimeyi sesli tekrar ederler.</a:t>
            </a:r>
            <a:endParaRPr lang="tr-TR" sz="8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8000" dirty="0">
                <a:latin typeface="Arial" pitchFamily="34" charset="0"/>
                <a:ea typeface="Calibri"/>
                <a:cs typeface="Arial" pitchFamily="34" charset="0"/>
              </a:rPr>
              <a:t>Bulundukları yörenin şivesini ve öğretmenin telaffuzunu hemen kaparlar.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264296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709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44190"/>
            <a:ext cx="5760640" cy="6393037"/>
          </a:xfrm>
        </p:spPr>
        <p:txBody>
          <a:bodyPr>
            <a:normAutofit/>
          </a:bodyPr>
          <a:lstStyle/>
          <a:p>
            <a:pPr marL="6400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r-TR" sz="64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tr-TR" sz="6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64008" indent="0">
              <a:buNone/>
            </a:pP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0" y="332656"/>
            <a:ext cx="5220072" cy="621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Nasıl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ders çalışmalı? 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  <a:tab pos="685800" algn="l"/>
              </a:tabLst>
            </a:pPr>
            <a:r>
              <a:rPr lang="tr-TR" dirty="0">
                <a:latin typeface="Arial" pitchFamily="34" charset="0"/>
                <a:ea typeface="Times New Roman"/>
                <a:cs typeface="Arial" pitchFamily="34" charset="0"/>
              </a:rPr>
              <a:t>Ders çalışmak için sessiz bir ortam oluşturulmalıdır.</a:t>
            </a:r>
            <a:r>
              <a:rPr lang="tr-TR" dirty="0">
                <a:solidFill>
                  <a:srgbClr val="3B3A26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tr-T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  <a:tab pos="685800" algn="l"/>
              </a:tabLst>
            </a:pPr>
            <a:r>
              <a:rPr lang="tr-TR" dirty="0">
                <a:latin typeface="Arial" pitchFamily="34" charset="0"/>
                <a:ea typeface="Times New Roman"/>
                <a:cs typeface="Arial" pitchFamily="34" charset="0"/>
              </a:rPr>
              <a:t>Konular tekrar edilirken yüksek sesle okunmalıdır.</a:t>
            </a:r>
            <a:endParaRPr lang="tr-T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  <a:tab pos="685800" algn="l"/>
              </a:tabLst>
            </a:pPr>
            <a:r>
              <a:rPr lang="tr-TR" dirty="0">
                <a:latin typeface="Arial" pitchFamily="34" charset="0"/>
                <a:ea typeface="Times New Roman"/>
                <a:cs typeface="Arial" pitchFamily="34" charset="0"/>
              </a:rPr>
              <a:t>Problem çözerken akıldan geçenler sesli olarak anlatılmalıdır. </a:t>
            </a:r>
            <a:endParaRPr lang="tr-T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  <a:tab pos="685800" algn="l"/>
              </a:tabLst>
            </a:pPr>
            <a:r>
              <a:rPr lang="tr-TR" dirty="0">
                <a:latin typeface="Arial" pitchFamily="34" charset="0"/>
                <a:ea typeface="Times New Roman"/>
                <a:cs typeface="Arial" pitchFamily="34" charset="0"/>
              </a:rPr>
              <a:t>Panel ve seminerlere katılım sağlanmalıdır.</a:t>
            </a:r>
            <a:endParaRPr lang="tr-T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  <a:tab pos="685800" algn="l"/>
              </a:tabLst>
            </a:pPr>
            <a:r>
              <a:rPr lang="tr-TR" dirty="0">
                <a:latin typeface="Arial" pitchFamily="34" charset="0"/>
                <a:ea typeface="Times New Roman"/>
                <a:cs typeface="Arial" pitchFamily="34" charset="0"/>
              </a:rPr>
              <a:t>Anlatırken de iyi öğrendiklerinden, çalışırken anlatım yöntemi kullanılabilir. </a:t>
            </a:r>
            <a:endParaRPr lang="tr-T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  <a:tab pos="685800" algn="l"/>
              </a:tabLst>
            </a:pPr>
            <a:r>
              <a:rPr lang="tr-TR" dirty="0">
                <a:latin typeface="Arial" pitchFamily="34" charset="0"/>
                <a:ea typeface="Times New Roman"/>
                <a:cs typeface="Arial" pitchFamily="34" charset="0"/>
              </a:rPr>
              <a:t>Öğrenmeyi kolaylaştırmak için çalışma grupları oluşturulabilir ya da bir çalışma arkadaşı bulunabilir. </a:t>
            </a:r>
            <a:endParaRPr lang="tr-T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  <a:tab pos="685800" algn="l"/>
              </a:tabLst>
            </a:pPr>
            <a:r>
              <a:rPr lang="tr-TR" dirty="0">
                <a:latin typeface="Arial" pitchFamily="34" charset="0"/>
                <a:ea typeface="Times New Roman"/>
                <a:cs typeface="Arial" pitchFamily="34" charset="0"/>
              </a:rPr>
              <a:t>Öğrenilmesi gereken materyal şarkılara dönüştürülüp ve yüksek sesle söylenebilir.</a:t>
            </a:r>
            <a:endParaRPr lang="tr-TR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  <a:tab pos="685800" algn="l"/>
              </a:tabLst>
            </a:pPr>
            <a:endParaRPr lang="tr-TR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2699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Kinestetik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/ Dokunsal Öğrenme Stili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12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1000"/>
              </a:spcAft>
              <a:buNone/>
            </a:pPr>
            <a:endParaRPr lang="tr-TR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Arial" pitchFamily="34" charset="0"/>
                <a:ea typeface="Calibri"/>
                <a:cs typeface="Arial" pitchFamily="34" charset="0"/>
              </a:rPr>
              <a:t>Oldukça hareketli olurlar. Yerlerinde duramazlar ve sürekli hareket halindedirler.</a:t>
            </a:r>
            <a:endParaRPr lang="tr-TR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Arial" pitchFamily="34" charset="0"/>
                <a:ea typeface="Times New Roman"/>
                <a:cs typeface="Arial" pitchFamily="34" charset="0"/>
              </a:rPr>
              <a:t>Düşünürken aşağı doğru bakarlar.</a:t>
            </a:r>
            <a:endParaRPr lang="tr-TR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Arial" pitchFamily="34" charset="0"/>
                <a:ea typeface="Times New Roman"/>
                <a:cs typeface="Arial" pitchFamily="34" charset="0"/>
              </a:rPr>
              <a:t>Dokunmayı ve dokunulmayı severler. </a:t>
            </a:r>
            <a:endParaRPr lang="tr-TR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Arial" pitchFamily="34" charset="0"/>
                <a:ea typeface="Times New Roman"/>
                <a:cs typeface="Arial" pitchFamily="34" charset="0"/>
              </a:rPr>
              <a:t>Düşme, itme, çekme, çarpışma son derece doğal davranışlarıdır. </a:t>
            </a:r>
            <a:endParaRPr lang="tr-TR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Arial" pitchFamily="34" charset="0"/>
                <a:ea typeface="Calibri"/>
                <a:cs typeface="Arial" pitchFamily="34" charset="0"/>
              </a:rPr>
              <a:t>Tahtayı silmek, pencereyi açmak, kapıyı örtmek vb. onların görevi olsun isterler. </a:t>
            </a:r>
            <a:endParaRPr lang="tr-TR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3200" dirty="0">
                <a:latin typeface="Arial" pitchFamily="34" charset="0"/>
                <a:ea typeface="Calibri"/>
                <a:cs typeface="Arial" pitchFamily="34" charset="0"/>
              </a:rPr>
              <a:t>Uzun müddet oturmaya zorlanırlarsa derste ne olup bittiğini de anlamaz hale gelebilirler. Bu hareketlilik uygun işlere yönlendirilmezse genelde problem yaşanır.</a:t>
            </a:r>
            <a:endParaRPr lang="tr-TR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3200" dirty="0">
                <a:latin typeface="Arial" pitchFamily="34" charset="0"/>
                <a:ea typeface="Calibri"/>
                <a:cs typeface="Arial" pitchFamily="34" charset="0"/>
              </a:rPr>
              <a:t>Ders işleme sisteminden daha az yararlanırlar. Bu nedenlerden dolayı da ilgisiz ve başarısız oldukları ileri sürülebilir. </a:t>
            </a:r>
            <a:endParaRPr lang="tr-TR" sz="28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186831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tr-TR" sz="2800" dirty="0" err="1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Kinestetik</a:t>
            </a:r>
            <a:r>
              <a:rPr lang="tr-TR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/ Dokunsal Öğrenme Stili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460" y="1340768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2900" dirty="0" err="1">
                <a:latin typeface="Arial" pitchFamily="34" charset="0"/>
                <a:ea typeface="Calibri"/>
                <a:cs typeface="Arial" pitchFamily="34" charset="0"/>
              </a:rPr>
              <a:t>Kinestetik</a:t>
            </a:r>
            <a:r>
              <a:rPr lang="tr-TR" sz="2900" dirty="0">
                <a:latin typeface="Arial" pitchFamily="34" charset="0"/>
                <a:ea typeface="Calibri"/>
                <a:cs typeface="Arial" pitchFamily="34" charset="0"/>
              </a:rPr>
              <a:t> stilde öğrenen kişi dağınıklıktan rahatsız olmaz ve niçin bu kadar olay çıkardığınıza bir anlam veremez. Hatta sizin, huysuz, kavgacı, bıktırıcı biri olduğunuzu düşünür. O nedenle de, sizinle sürekli mücadele edebilir ve size karşı çıkabilir. Bu tür durumlarda, onlara sizin ne hissettiğinizi anlatmaya çalışın. Bunu yaparken vücut dilini kullanmanız çok yararlı olur çünkü </a:t>
            </a:r>
            <a:r>
              <a:rPr lang="tr-TR" sz="2900" dirty="0" err="1">
                <a:latin typeface="Arial" pitchFamily="34" charset="0"/>
                <a:ea typeface="Calibri"/>
                <a:cs typeface="Arial" pitchFamily="34" charset="0"/>
              </a:rPr>
              <a:t>kinestetik</a:t>
            </a:r>
            <a:r>
              <a:rPr lang="tr-TR" sz="2900" dirty="0">
                <a:latin typeface="Arial" pitchFamily="34" charset="0"/>
                <a:ea typeface="Calibri"/>
                <a:cs typeface="Arial" pitchFamily="34" charset="0"/>
              </a:rPr>
              <a:t> kişiler vücut dilini daha iyi algılarlar.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2900" dirty="0">
                <a:latin typeface="Arial" pitchFamily="34" charset="0"/>
                <a:ea typeface="Calibri"/>
                <a:cs typeface="Arial" pitchFamily="34" charset="0"/>
              </a:rPr>
              <a:t>Evde gönüllerince davranabilecekleri kurtarılmış bölgelere gereksinim duyarlar.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2900" dirty="0">
                <a:latin typeface="Arial" pitchFamily="34" charset="0"/>
                <a:ea typeface="Times New Roman"/>
                <a:cs typeface="Arial" pitchFamily="34" charset="0"/>
              </a:rPr>
              <a:t>Temiz kıyafetlerle evden çıkarlar, döndüklerinde gömlekleri sökülmüş, pantolon ve etekleri yırtılmış, düğmeleri kopmuş, dizleri sıyrılmış, üstleri toz-toprak içinde geri dönerler. </a:t>
            </a:r>
            <a:endParaRPr lang="tr-TR" sz="29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3479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r>
              <a:rPr lang="tr-TR" sz="2800" dirty="0" err="1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Kinestetik</a:t>
            </a:r>
            <a:r>
              <a:rPr lang="tr-TR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  <a:latin typeface="Arial" pitchFamily="34" charset="0"/>
                <a:cs typeface="Arial" pitchFamily="34" charset="0"/>
              </a:rPr>
              <a:t>/ Dokunsal Öğrenme Stili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81708"/>
            <a:ext cx="5688632" cy="5559660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2600" dirty="0" err="1">
                <a:latin typeface="Arial" pitchFamily="34" charset="0"/>
                <a:ea typeface="Calibri"/>
                <a:cs typeface="Arial" pitchFamily="34" charset="0"/>
              </a:rPr>
              <a:t>Kinestetik</a:t>
            </a:r>
            <a:r>
              <a:rPr lang="tr-TR" sz="2600" dirty="0">
                <a:latin typeface="Arial" pitchFamily="34" charset="0"/>
                <a:ea typeface="Calibri"/>
                <a:cs typeface="Arial" pitchFamily="34" charset="0"/>
              </a:rPr>
              <a:t> stilde öğrenen kişilerde somut ve hareket belirten kısa anlatımlar daha etkili olur. Bu anlatımda vücut dilini bariz bir şekilde kullanmakta da yarar vardır.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2600" dirty="0">
                <a:latin typeface="Arial" pitchFamily="34" charset="0"/>
                <a:ea typeface="Calibri"/>
                <a:cs typeface="Arial" pitchFamily="34" charset="0"/>
              </a:rPr>
              <a:t>Konuşma veya ders çalışma sırasında elinde bir eşya varsa buna mani olmayın. Örneğin ders çalışırken elindeki kalemi sürekli çeviriyorsa kalemi elinden almayın. Düşündüğünüzün tersine kalem elindeyken sizi daha iyi anlayabilir.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2600" dirty="0">
                <a:latin typeface="Arial" pitchFamily="34" charset="0"/>
                <a:ea typeface="Calibri"/>
                <a:cs typeface="Arial" pitchFamily="34" charset="0"/>
              </a:rPr>
              <a:t>Öğrenebilmeleri için mutlaka ellerini kullanacakları, yaparak yaşayarak öğrenme dediğimiz yöntemlerin uygulanması gerekir. 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49188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3479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709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44190"/>
            <a:ext cx="5760640" cy="6393037"/>
          </a:xfrm>
        </p:spPr>
        <p:txBody>
          <a:bodyPr>
            <a:normAutofit fontScale="25000" lnSpcReduction="20000"/>
          </a:bodyPr>
          <a:lstStyle/>
          <a:p>
            <a:pPr marL="6400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r-TR" sz="7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Nasıl Ders Çalışmalı? </a:t>
            </a:r>
            <a:endParaRPr lang="tr-TR" sz="7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tr-TR" sz="7200" b="1" dirty="0">
                <a:latin typeface="Arial" pitchFamily="34" charset="0"/>
                <a:ea typeface="Times New Roman"/>
                <a:cs typeface="Arial" pitchFamily="34" charset="0"/>
              </a:rPr>
              <a:t>Çalışırken kendi istedikleri yerde ve şekilde çalışmalarına izin verilmelidir.</a:t>
            </a:r>
          </a:p>
          <a:p>
            <a:pPr marL="342900" lvl="0" indent="-342900" algn="just">
              <a:buFont typeface="Symbol"/>
              <a:buChar char=""/>
            </a:pPr>
            <a:r>
              <a:rPr lang="tr-TR" sz="7200" b="1" dirty="0">
                <a:latin typeface="Arial" pitchFamily="34" charset="0"/>
                <a:ea typeface="Times New Roman"/>
                <a:cs typeface="Arial" pitchFamily="34" charset="0"/>
              </a:rPr>
              <a:t>Çalışırken hareket etmeleri kısıtlanmamalıdır.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7200" b="1" dirty="0">
                <a:latin typeface="Arial" pitchFamily="34" charset="0"/>
                <a:ea typeface="Calibri"/>
                <a:cs typeface="Arial" pitchFamily="34" charset="0"/>
              </a:rPr>
              <a:t>Ders dinlerken hareket etmelerine izin verilebilir.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7200" b="1" dirty="0" err="1">
                <a:latin typeface="Arial" pitchFamily="34" charset="0"/>
                <a:ea typeface="Calibri"/>
                <a:cs typeface="Arial" pitchFamily="34" charset="0"/>
              </a:rPr>
              <a:t>Kinestetik</a:t>
            </a:r>
            <a:r>
              <a:rPr lang="tr-TR" sz="7200" b="1" dirty="0">
                <a:latin typeface="Arial" pitchFamily="34" charset="0"/>
                <a:ea typeface="Calibri"/>
                <a:cs typeface="Arial" pitchFamily="34" charset="0"/>
              </a:rPr>
              <a:t> olan öğrencilerin ders çalışırken sık sık ara vermesi gerekebilir. Çalışacakları konuyu 20 dakikalık periyotlara bölmeleri önerilir. 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7200" b="1" dirty="0">
                <a:latin typeface="Arial" pitchFamily="34" charset="0"/>
                <a:ea typeface="Calibri"/>
                <a:cs typeface="Arial" pitchFamily="34" charset="0"/>
              </a:rPr>
              <a:t>Derse konsantre olabilmeleri için ön sıralarda oturtulmalıdırlar.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7200" b="1" dirty="0">
                <a:latin typeface="Arial" pitchFamily="34" charset="0"/>
                <a:ea typeface="Calibri"/>
                <a:cs typeface="Arial" pitchFamily="34" charset="0"/>
              </a:rPr>
              <a:t>Laboratuvar çalışmaları için fazladan zaman ayrılmalı, evde deneyler yapmaları için izin verilmelidir.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7200" b="1" dirty="0">
                <a:latin typeface="Arial" pitchFamily="34" charset="0"/>
                <a:ea typeface="Calibri"/>
                <a:cs typeface="Arial" pitchFamily="34" charset="0"/>
              </a:rPr>
              <a:t>Konu ile ilgili müze, tarihi yerler gibi yaşayarak öğrenebileceği mekânlar ziyaret edilmelidir.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tr-TR" sz="7200" b="1" dirty="0">
                <a:latin typeface="Arial" pitchFamily="34" charset="0"/>
                <a:ea typeface="Calibri"/>
                <a:cs typeface="Arial" pitchFamily="34" charset="0"/>
              </a:rPr>
              <a:t>Bir şeyler anlatacakları zaman ayağa kalkma ve tüm vücudunu kullanarak anlatabilme özgürlüğüne sahip olmalıdırlar.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tr-TR" sz="7200" b="1" dirty="0">
                <a:latin typeface="Arial" pitchFamily="34" charset="0"/>
                <a:ea typeface="Calibri"/>
                <a:cs typeface="Arial" pitchFamily="34" charset="0"/>
              </a:rPr>
              <a:t>Çalışırken elinde kitap ya da kartlarla ileri geri yürüyebilir, yüksek sesle okuyabilirler</a:t>
            </a:r>
            <a:r>
              <a:rPr lang="tr-TR" sz="7200" b="1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tr-TR" sz="72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9987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74035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6334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BDULLAH\Desktop\vector-color-feathers-background-236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788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7158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BDULLAH\Desktop\Arka Plan icin Resiml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               </a:t>
            </a:r>
            <a:endParaRPr lang="tr-T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539552" y="926977"/>
            <a:ext cx="6059016" cy="457200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Öğrenme Stili Nedir?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Bireyin kendi kapasitesine göre bilgiyi en iyi ve en etkili şekilde öğrenmesidir.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Üç tür öğrenme stili vardır: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Görsel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İşitsel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Dokunsal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toshiba\Desktop\soru-isareti_609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85" y="548681"/>
            <a:ext cx="290301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3168352" cy="273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12457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tr-TR" dirty="0"/>
          </a:p>
          <a:p>
            <a:pPr lvl="0"/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8369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>
              <a:lnSpc>
                <a:spcPct val="115000"/>
              </a:lnSpc>
              <a:spcBef>
                <a:spcPts val="600"/>
              </a:spcBef>
            </a:pPr>
            <a:r>
              <a:rPr lang="tr-TR" sz="20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tr-TR" sz="20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04664"/>
            <a:ext cx="8964488" cy="6192688"/>
          </a:xfrm>
        </p:spPr>
        <p:txBody>
          <a:bodyPr>
            <a:normAutofit fontScale="92500"/>
          </a:bodyPr>
          <a:lstStyle/>
          <a:p>
            <a:pPr marL="6400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Görsel Öğrenme Stili 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600" dirty="0">
                <a:latin typeface="Arial" pitchFamily="34" charset="0"/>
                <a:ea typeface="Times New Roman"/>
                <a:cs typeface="Arial" pitchFamily="34" charset="0"/>
              </a:rPr>
              <a:t>Genellikle düzenli ve titizdirler. Karışıklık ve dağınıklıktan rahatsız olurlar. </a:t>
            </a:r>
            <a:endParaRPr lang="tr-TR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600" dirty="0">
                <a:latin typeface="Arial" pitchFamily="34" charset="0"/>
                <a:ea typeface="Times New Roman"/>
                <a:cs typeface="Arial" pitchFamily="34" charset="0"/>
              </a:rPr>
              <a:t>Araç gereçlerin yeri bellidir ve bunların yeri değiştirilmez. </a:t>
            </a:r>
            <a:endParaRPr lang="tr-TR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600" dirty="0">
                <a:latin typeface="Arial" pitchFamily="34" charset="0"/>
                <a:ea typeface="Times New Roman"/>
                <a:cs typeface="Arial" pitchFamily="34" charset="0"/>
              </a:rPr>
              <a:t>Çantaları, dolapları her zaman düzenlidir. </a:t>
            </a:r>
            <a:endParaRPr lang="tr-TR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600" dirty="0">
                <a:latin typeface="Arial" pitchFamily="34" charset="0"/>
                <a:ea typeface="Times New Roman"/>
                <a:cs typeface="Arial" pitchFamily="34" charset="0"/>
              </a:rPr>
              <a:t>Dağınık ortamlarda çalışamazlar. </a:t>
            </a:r>
            <a:endParaRPr lang="tr-TR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600" dirty="0">
                <a:latin typeface="Arial" pitchFamily="34" charset="0"/>
                <a:ea typeface="Times New Roman"/>
                <a:cs typeface="Arial" pitchFamily="34" charset="0"/>
              </a:rPr>
              <a:t>Yazmayı sevmeseler de defterlerini temiz ve itinalı kullanırlar. </a:t>
            </a:r>
            <a:endParaRPr lang="tr-TR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600" dirty="0">
                <a:latin typeface="Arial" pitchFamily="34" charset="0"/>
                <a:ea typeface="Times New Roman"/>
                <a:cs typeface="Arial" pitchFamily="34" charset="0"/>
              </a:rPr>
              <a:t>Düz anlatım dediğimiz öğretim yönteminden yeterince yararlanamazlar. </a:t>
            </a:r>
            <a:endParaRPr lang="tr-TR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2600" dirty="0">
                <a:latin typeface="Arial" pitchFamily="34" charset="0"/>
                <a:ea typeface="Times New Roman"/>
                <a:cs typeface="Arial" pitchFamily="34" charset="0"/>
              </a:rPr>
              <a:t>Öğrendiklerini gözlerinin önüne getirerek hatırlamaya çalışırlar. </a:t>
            </a:r>
            <a:endParaRPr lang="tr-TR" sz="26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65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Görsel Öğrenciler</a:t>
            </a:r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tr-TR" dirty="0"/>
          </a:p>
          <a:p>
            <a:pPr lvl="0"/>
            <a:r>
              <a:rPr lang="tr-TR" sz="2400" dirty="0">
                <a:latin typeface="Arial" pitchFamily="34" charset="0"/>
                <a:cs typeface="Arial" pitchFamily="34" charset="0"/>
              </a:rPr>
              <a:t>Okulda tertipli ve düzenlidir. </a:t>
            </a:r>
          </a:p>
          <a:p>
            <a:pPr lvl="0"/>
            <a:r>
              <a:rPr lang="tr-TR" sz="2400" dirty="0">
                <a:latin typeface="Arial" pitchFamily="34" charset="0"/>
                <a:cs typeface="Arial" pitchFamily="34" charset="0"/>
              </a:rPr>
              <a:t>Diğer öğrencilere örnek gösterilirler. </a:t>
            </a:r>
          </a:p>
          <a:p>
            <a:pPr lvl="0"/>
            <a:r>
              <a:rPr lang="tr-TR" sz="2400" dirty="0">
                <a:latin typeface="Arial" pitchFamily="34" charset="0"/>
                <a:cs typeface="Arial" pitchFamily="34" charset="0"/>
              </a:rPr>
              <a:t>Kullanılmış ve yıpratılmış kitapları hiç sevmezler. </a:t>
            </a:r>
          </a:p>
          <a:p>
            <a:pPr lvl="0"/>
            <a:r>
              <a:rPr lang="tr-TR" sz="2400" dirty="0">
                <a:latin typeface="Arial" pitchFamily="34" charset="0"/>
                <a:cs typeface="Arial" pitchFamily="34" charset="0"/>
              </a:rPr>
              <a:t>Öğretmeni gözleriyle takip ederler. </a:t>
            </a:r>
          </a:p>
          <a:p>
            <a:pPr lvl="0"/>
            <a:r>
              <a:rPr lang="tr-TR" sz="2400" dirty="0">
                <a:latin typeface="Arial" pitchFamily="34" charset="0"/>
                <a:cs typeface="Arial" pitchFamily="34" charset="0"/>
              </a:rPr>
              <a:t>Öğretmenin kıyafetinin düzenli olması onlar için önemlidir. </a:t>
            </a:r>
          </a:p>
          <a:p>
            <a:pPr lvl="0"/>
            <a:r>
              <a:rPr lang="tr-TR" sz="2400" dirty="0">
                <a:latin typeface="Arial" pitchFamily="34" charset="0"/>
                <a:cs typeface="Arial" pitchFamily="34" charset="0"/>
              </a:rPr>
              <a:t>Okul kıyafetleri düzenlidir. </a:t>
            </a:r>
          </a:p>
          <a:p>
            <a:pPr lvl="0"/>
            <a:r>
              <a:rPr lang="tr-TR" sz="2400" dirty="0">
                <a:latin typeface="Arial" pitchFamily="34" charset="0"/>
                <a:cs typeface="Arial" pitchFamily="34" charset="0"/>
              </a:rPr>
              <a:t>Ödevlerini itina ile yaparlar. </a:t>
            </a:r>
          </a:p>
          <a:p>
            <a:pPr lvl="0"/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851920" cy="27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569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Görsel Öğrenciler</a:t>
            </a:r>
            <a:endParaRPr lang="tr-TR" sz="28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2200" dirty="0" smtClean="0">
                <a:latin typeface="Arial" pitchFamily="34" charset="0"/>
                <a:cs typeface="Arial" pitchFamily="34" charset="0"/>
              </a:rPr>
              <a:t>Sözlü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yönergeleri takip etmekte zorlanırlar. Yönergeler ne kadar uzun olursa o kadar çok güçlük çekerler. O nedenle tahtaya yazılmasını isterler.</a:t>
            </a:r>
          </a:p>
          <a:p>
            <a:pPr lvl="0"/>
            <a:r>
              <a:rPr lang="tr-TR" sz="2200" dirty="0">
                <a:latin typeface="Arial" pitchFamily="34" charset="0"/>
                <a:cs typeface="Arial" pitchFamily="34" charset="0"/>
              </a:rPr>
              <a:t>Yönergelerin sistemli ve basamaklı olması onları rahatlatır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itchFamily="34" charset="0"/>
                <a:ea typeface="Times New Roman"/>
                <a:cs typeface="Arial" pitchFamily="34" charset="0"/>
              </a:rPr>
              <a:t>Kurallara uymak ve disiplinli olmak en büyük </a:t>
            </a:r>
            <a:r>
              <a:rPr lang="tr-TR" sz="2200" dirty="0" smtClean="0">
                <a:latin typeface="Arial" pitchFamily="34" charset="0"/>
                <a:ea typeface="Times New Roman"/>
                <a:cs typeface="Arial" pitchFamily="34" charset="0"/>
              </a:rPr>
              <a:t>özellikleridir.</a:t>
            </a:r>
          </a:p>
          <a:p>
            <a:pPr lvl="0"/>
            <a:r>
              <a:rPr lang="tr-TR" sz="2200" dirty="0" smtClean="0">
                <a:latin typeface="Arial" pitchFamily="34" charset="0"/>
                <a:ea typeface="Times New Roman"/>
                <a:cs typeface="Arial" pitchFamily="34" charset="0"/>
              </a:rPr>
              <a:t>Karmaşık </a:t>
            </a:r>
            <a:r>
              <a:rPr lang="tr-TR" sz="2200" dirty="0">
                <a:latin typeface="Arial" pitchFamily="34" charset="0"/>
                <a:ea typeface="Times New Roman"/>
                <a:cs typeface="Arial" pitchFamily="34" charset="0"/>
              </a:rPr>
              <a:t>ve ne olacağı belli olmayan işlerde huzursuz olurlar. </a:t>
            </a:r>
            <a:endParaRPr lang="tr-TR" sz="2200" dirty="0">
              <a:latin typeface="Arial" pitchFamily="34" charset="0"/>
              <a:ea typeface="Calibri"/>
              <a:cs typeface="Arial" pitchFamily="34" charset="0"/>
            </a:endParaRPr>
          </a:p>
          <a:p>
            <a:pPr lvl="0"/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92472"/>
            <a:ext cx="4339564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5754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BDULLAH\Desktop\b953e91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Görsel Öğrenciler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3500" dirty="0">
                <a:latin typeface="Arial" pitchFamily="34" charset="0"/>
                <a:ea typeface="Times New Roman"/>
                <a:cs typeface="Arial" pitchFamily="34" charset="0"/>
              </a:rPr>
              <a:t>Uzak geleceğe ait planlar yaparlar. Plansızlık onlar için huzursuzluk demektir. </a:t>
            </a:r>
            <a:endParaRPr lang="tr-TR" sz="35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3500" dirty="0">
                <a:latin typeface="Arial" pitchFamily="34" charset="0"/>
                <a:ea typeface="Times New Roman"/>
                <a:cs typeface="Arial" pitchFamily="34" charset="0"/>
              </a:rPr>
              <a:t>Gördükleri şeyleri görüntü olarak belleğe aktarırlar ve görüntülü olarak hatırlarlar. </a:t>
            </a:r>
            <a:endParaRPr lang="tr-TR" sz="35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3500" dirty="0">
                <a:latin typeface="Arial" pitchFamily="34" charset="0"/>
                <a:ea typeface="Times New Roman"/>
                <a:cs typeface="Arial" pitchFamily="34" charset="0"/>
              </a:rPr>
              <a:t>Okudukları metindeki yazım, noktalama ve diğer dil bilgisi kurallarına duyarlıdırlar ve hataları çabuk fark ederler. </a:t>
            </a:r>
            <a:endParaRPr lang="tr-TR" sz="35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3500" dirty="0">
                <a:latin typeface="Arial" pitchFamily="34" charset="0"/>
                <a:ea typeface="Times New Roman"/>
                <a:cs typeface="Arial" pitchFamily="34" charset="0"/>
              </a:rPr>
              <a:t>Harita, poster, şema, grafik gibi görsel araçlarla kolay öğrenirler ve bu araçlarla öğrendiklerini kolay hatırlarlar.</a:t>
            </a:r>
            <a:endParaRPr lang="tr-TR" sz="35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3500" dirty="0">
                <a:latin typeface="Arial" pitchFamily="34" charset="0"/>
                <a:ea typeface="Times New Roman"/>
                <a:cs typeface="Arial" pitchFamily="34" charset="0"/>
              </a:rPr>
              <a:t>Karmakarışık bir ders onları ruhen ve bedenen yorar. Yapılacak işin başından sonuna kadar detaylarıyla belirlenmesi ve görülmesi gerekir.</a:t>
            </a:r>
            <a:endParaRPr lang="tr-TR" sz="35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3500" dirty="0" err="1" smtClean="0">
                <a:latin typeface="Arial" pitchFamily="34" charset="0"/>
                <a:ea typeface="Times New Roman"/>
                <a:cs typeface="Arial" pitchFamily="34" charset="0"/>
              </a:rPr>
              <a:t>Kinestetik</a:t>
            </a:r>
            <a:r>
              <a:rPr lang="tr-TR" sz="35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tr-TR" sz="3500" dirty="0">
                <a:latin typeface="Arial" pitchFamily="34" charset="0"/>
                <a:ea typeface="Times New Roman"/>
                <a:cs typeface="Arial" pitchFamily="34" charset="0"/>
              </a:rPr>
              <a:t>ve işitsellere göre çok az yazım ve noktalama hatası yaparlar. </a:t>
            </a:r>
            <a:endParaRPr lang="tr-TR" sz="35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3500" dirty="0">
                <a:latin typeface="Arial" pitchFamily="34" charset="0"/>
                <a:ea typeface="Times New Roman"/>
                <a:cs typeface="Arial" pitchFamily="34" charset="0"/>
              </a:rPr>
              <a:t>Mükemmellik onlar için önemlidir.</a:t>
            </a:r>
            <a:endParaRPr lang="tr-TR" sz="35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3500" dirty="0">
                <a:latin typeface="Arial" pitchFamily="34" charset="0"/>
                <a:ea typeface="Times New Roman"/>
                <a:cs typeface="Arial" pitchFamily="34" charset="0"/>
              </a:rPr>
              <a:t>Bir şey düşünürken gözleri yukarı doğru bakar.</a:t>
            </a:r>
            <a:endParaRPr lang="tr-TR" sz="35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41171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ind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709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244190"/>
            <a:ext cx="5760640" cy="6393037"/>
          </a:xfrm>
        </p:spPr>
        <p:txBody>
          <a:bodyPr>
            <a:normAutofit fontScale="25000" lnSpcReduction="20000"/>
          </a:bodyPr>
          <a:lstStyle/>
          <a:p>
            <a:pPr marL="6400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tr-TR" sz="7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Nasıl Ders Çalışmalı? </a:t>
            </a:r>
            <a:endParaRPr lang="tr-TR" sz="7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Çalışabilecekleri derli toplu bir yere ihtiyaçları vardır. 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Bilgi ve kavramları sembol ve resimlere dönüştürmeleri, anlamayı ve bellekte tutmayı kolaylaştıracaktır.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Öğrenmeleri gereken materyalleri kendileri planlamalı ve organize etmelidirler. 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Öğrenmeyi kolaylaştırmak için harita, şema, şekil ve diğer görsel araçlar kullanılmalıdır.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Kelimeler yerine sembol, işaret ve grafikler tercih edilmelidir. 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Ders dinlerken veya konu çalışırken anladığını kısa cümle ya da birkaç anahtar kelimeyle özetlemelidirler. 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Ders dinlerken not almalıdırlar. 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i="1" dirty="0">
                <a:latin typeface="Arial" pitchFamily="34" charset="0"/>
                <a:ea typeface="Times New Roman"/>
                <a:cs typeface="Arial" pitchFamily="34" charset="0"/>
              </a:rPr>
              <a:t>Renk</a:t>
            </a: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ler kullanılabilir. (Özellikle zıt renkler) 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Okurken önemli yerlerin altı renkli kalemlerle çizilebilir. 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Anahtar sözcük kartları hazırlanabilir. Kartların az bilgi içermesi belleğe kolay yerleşmesini sağlayacaktır</a:t>
            </a:r>
            <a:r>
              <a:rPr lang="tr-TR" sz="5600" b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tr-TR" sz="5600" b="1" dirty="0">
                <a:latin typeface="Arial" pitchFamily="34" charset="0"/>
                <a:ea typeface="Times New Roman"/>
                <a:cs typeface="Arial" pitchFamily="34" charset="0"/>
              </a:rPr>
              <a:t>Problem çözerken istenen ve verilenler renkli kalemlerle yazılabilir. </a:t>
            </a:r>
            <a:endParaRPr lang="tr-TR" sz="5600" b="1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306888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BDULLAH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</p:spPr>
      </p:pic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İşitsel Öğrenme Stili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572000"/>
          </a:xfrm>
        </p:spPr>
        <p:txBody>
          <a:bodyPr>
            <a:normAutofit fontScale="32500" lnSpcReduction="20000"/>
          </a:bodyPr>
          <a:lstStyle/>
          <a:p>
            <a:pPr marL="64008" indent="0">
              <a:lnSpc>
                <a:spcPct val="115000"/>
              </a:lnSpc>
              <a:spcAft>
                <a:spcPts val="1000"/>
              </a:spcAft>
              <a:buNone/>
            </a:pPr>
            <a:endParaRPr lang="tr-TR" sz="2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6000" dirty="0">
                <a:latin typeface="Arial" pitchFamily="34" charset="0"/>
                <a:ea typeface="Times New Roman"/>
                <a:cs typeface="Arial" pitchFamily="34" charset="0"/>
              </a:rPr>
              <a:t>Diğer gruplardakilere göre daha konuşkandırlar. </a:t>
            </a:r>
            <a:endParaRPr lang="tr-TR" sz="6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6000" dirty="0">
                <a:latin typeface="Arial" pitchFamily="34" charset="0"/>
                <a:ea typeface="Times New Roman"/>
                <a:cs typeface="Arial" pitchFamily="34" charset="0"/>
              </a:rPr>
              <a:t>Oyunlarını kendi başlarına oynuyor bile olsalar, sanki yanlarında birileri varmış gibi konuşarak oynarlar. </a:t>
            </a:r>
            <a:endParaRPr lang="tr-TR" sz="6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6000" dirty="0">
                <a:latin typeface="Arial" pitchFamily="34" charset="0"/>
                <a:ea typeface="Times New Roman"/>
                <a:cs typeface="Arial" pitchFamily="34" charset="0"/>
              </a:rPr>
              <a:t>Yaşlarına göre daha kapsamlı cümleler kurarlar, kelime dağarcıkları geniştir. </a:t>
            </a:r>
            <a:endParaRPr lang="tr-TR" sz="6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6000" dirty="0">
                <a:latin typeface="Arial" pitchFamily="34" charset="0"/>
                <a:ea typeface="Times New Roman"/>
                <a:cs typeface="Arial" pitchFamily="34" charset="0"/>
              </a:rPr>
              <a:t>Konuşmalarında bir ahenk ve melodi vardır. </a:t>
            </a:r>
            <a:endParaRPr lang="tr-TR" sz="6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6000" dirty="0">
                <a:latin typeface="Arial" pitchFamily="34" charset="0"/>
                <a:ea typeface="Times New Roman"/>
                <a:cs typeface="Arial" pitchFamily="34" charset="0"/>
              </a:rPr>
              <a:t>Bir şey düşünürken kulak hizasına doğru bakarlar.</a:t>
            </a:r>
            <a:endParaRPr lang="tr-TR" sz="6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6000" dirty="0">
                <a:latin typeface="Arial" pitchFamily="34" charset="0"/>
                <a:ea typeface="Calibri"/>
                <a:cs typeface="Arial" pitchFamily="34" charset="0"/>
              </a:rPr>
              <a:t>Yabancı dil öğreniminde (Konuşma ve dinleme becerilerinde) başarılıdırlar.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457200" algn="l"/>
              </a:tabLst>
            </a:pPr>
            <a:r>
              <a:rPr lang="tr-TR" sz="6000" dirty="0">
                <a:latin typeface="Arial" pitchFamily="34" charset="0"/>
                <a:ea typeface="Calibri"/>
                <a:cs typeface="Arial" pitchFamily="34" charset="0"/>
              </a:rPr>
              <a:t>Sohbet etmeyi, birileri ile çalışmayı severler.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247396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1075</Words>
  <Application>Microsoft Office PowerPoint</Application>
  <PresentationFormat>Ekran Gösterisi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Canlı</vt:lpstr>
      <vt:lpstr>PowerPoint Sunusu</vt:lpstr>
      <vt:lpstr>               </vt:lpstr>
      <vt:lpstr>PowerPoint Sunusu</vt:lpstr>
      <vt:lpstr> </vt:lpstr>
      <vt:lpstr>Görsel Öğrenciler</vt:lpstr>
      <vt:lpstr>Görsel Öğrenciler</vt:lpstr>
      <vt:lpstr>Görsel Öğrenciler</vt:lpstr>
      <vt:lpstr>PowerPoint Sunusu</vt:lpstr>
      <vt:lpstr>İşitsel Öğrenme Stili</vt:lpstr>
      <vt:lpstr>İşitsel Öğrenciler</vt:lpstr>
      <vt:lpstr>İşitsel Öğrenciler</vt:lpstr>
      <vt:lpstr>PowerPoint Sunusu</vt:lpstr>
      <vt:lpstr>Kinestetik/ Dokunsal Öğrenme Stili</vt:lpstr>
      <vt:lpstr>Kinestetik/ Dokunsal Öğrenme Stili</vt:lpstr>
      <vt:lpstr>Kinestetik/ Dokunsal Öğrenme Stili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EXPER</dc:creator>
  <cp:lastModifiedBy>Nimet Yılmaz</cp:lastModifiedBy>
  <cp:revision>141</cp:revision>
  <dcterms:created xsi:type="dcterms:W3CDTF">2015-10-07T06:11:10Z</dcterms:created>
  <dcterms:modified xsi:type="dcterms:W3CDTF">2018-10-20T13:25:43Z</dcterms:modified>
</cp:coreProperties>
</file>